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3"/>
  </p:notesMasterIdLst>
  <p:handoutMasterIdLst>
    <p:handoutMasterId r:id="rId44"/>
  </p:handoutMasterIdLst>
  <p:sldIdLst>
    <p:sldId id="1777" r:id="rId2"/>
    <p:sldId id="1838" r:id="rId3"/>
    <p:sldId id="475" r:id="rId4"/>
    <p:sldId id="1839" r:id="rId5"/>
    <p:sldId id="416" r:id="rId6"/>
    <p:sldId id="420" r:id="rId7"/>
    <p:sldId id="421" r:id="rId8"/>
    <p:sldId id="1770" r:id="rId9"/>
    <p:sldId id="425" r:id="rId10"/>
    <p:sldId id="509" r:id="rId11"/>
    <p:sldId id="415" r:id="rId12"/>
    <p:sldId id="510" r:id="rId13"/>
    <p:sldId id="1785" r:id="rId14"/>
    <p:sldId id="513" r:id="rId15"/>
    <p:sldId id="512" r:id="rId16"/>
    <p:sldId id="1761" r:id="rId17"/>
    <p:sldId id="1786" r:id="rId18"/>
    <p:sldId id="1762" r:id="rId19"/>
    <p:sldId id="1763" r:id="rId20"/>
    <p:sldId id="1764" r:id="rId21"/>
    <p:sldId id="1840" r:id="rId22"/>
    <p:sldId id="1846" r:id="rId23"/>
    <p:sldId id="1847" r:id="rId24"/>
    <p:sldId id="1848" r:id="rId25"/>
    <p:sldId id="1849" r:id="rId26"/>
    <p:sldId id="1851" r:id="rId27"/>
    <p:sldId id="1852" r:id="rId28"/>
    <p:sldId id="1853" r:id="rId29"/>
    <p:sldId id="1854" r:id="rId30"/>
    <p:sldId id="1855" r:id="rId31"/>
    <p:sldId id="1856" r:id="rId32"/>
    <p:sldId id="1860" r:id="rId33"/>
    <p:sldId id="1857" r:id="rId34"/>
    <p:sldId id="1841" r:id="rId35"/>
    <p:sldId id="1843" r:id="rId36"/>
    <p:sldId id="1844" r:id="rId37"/>
    <p:sldId id="1842" r:id="rId38"/>
    <p:sldId id="1845" r:id="rId39"/>
    <p:sldId id="1858" r:id="rId40"/>
    <p:sldId id="1861" r:id="rId41"/>
    <p:sldId id="1862"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5" autoAdjust="0"/>
    <p:restoredTop sz="88339" autoAdjust="0"/>
  </p:normalViewPr>
  <p:slideViewPr>
    <p:cSldViewPr>
      <p:cViewPr>
        <p:scale>
          <a:sx n="123" d="100"/>
          <a:sy n="123" d="100"/>
        </p:scale>
        <p:origin x="3768" y="178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8D0B29-4241-4399-A6C3-41F5433E7A67}">
      <dgm:prSet/>
      <dgm:spPr/>
      <dgm:t>
        <a:bodyPr/>
        <a:lstStyle/>
        <a:p>
          <a:pPr>
            <a:lnSpc>
              <a:spcPct val="100000"/>
            </a:lnSpc>
            <a:defRPr cap="all"/>
          </a:pPr>
          <a:r>
            <a:rPr lang="en-US"/>
            <a:t>Homework 5 will be released then</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defRPr cap="all"/>
          </a:pPr>
          <a:r>
            <a:rPr lang="en-US"/>
            <a:t>No class on Wednesday</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39342CB2-030A-EE4E-A1B0-001C897F3BD8}">
      <dgm:prSet/>
      <dgm:spPr/>
      <dgm:t>
        <a:bodyPr/>
        <a:lstStyle/>
        <a:p>
          <a:pPr>
            <a:lnSpc>
              <a:spcPct val="100000"/>
            </a:lnSpc>
            <a:defRPr cap="all"/>
          </a:pPr>
          <a:r>
            <a:rPr lang="en-US"/>
            <a:t>HW4 is due on Wednesday by 11:59pm</a:t>
          </a:r>
        </a:p>
      </dgm:t>
    </dgm:pt>
    <dgm:pt modelId="{E36A6EE1-0FD8-0F4D-BB59-F1637D06FD92}" type="parTrans" cxnId="{F838DDE3-ACFE-3042-A2E5-C5B90261158E}">
      <dgm:prSet/>
      <dgm:spPr/>
      <dgm:t>
        <a:bodyPr/>
        <a:lstStyle/>
        <a:p>
          <a:endParaRPr lang="en-US"/>
        </a:p>
      </dgm:t>
    </dgm:pt>
    <dgm:pt modelId="{16AA36D6-D654-344F-B27F-A1DADF64EEE0}" type="sibTrans" cxnId="{F838DDE3-ACFE-3042-A2E5-C5B90261158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DA382846-65BE-DF4B-8A6A-ED1F44F8C843}" type="pres">
      <dgm:prSet presAssocID="{39342CB2-030A-EE4E-A1B0-001C897F3BD8}" presName="compNode" presStyleCnt="0"/>
      <dgm:spPr/>
    </dgm:pt>
    <dgm:pt modelId="{EF5D49EB-072B-0E41-8928-06F6C017D11F}" type="pres">
      <dgm:prSet presAssocID="{39342CB2-030A-EE4E-A1B0-001C897F3BD8}" presName="iconBgRect" presStyleLbl="bgShp" presStyleIdx="0" presStyleCnt="3"/>
      <dgm:spPr/>
    </dgm:pt>
    <dgm:pt modelId="{6EB66BB1-2DEB-9147-B336-1A9E456E2105}" type="pres">
      <dgm:prSet presAssocID="{39342CB2-030A-EE4E-A1B0-001C897F3BD8}" presName="iconRect" presStyleLbl="node1" presStyleIdx="0" presStyleCnt="3" custScaleX="226483" custScaleY="226483" custLinFactNeighborX="-2873" custLinFactNeighborY="-11628"/>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E552548-0156-2843-99A6-2040A838034B}" type="pres">
      <dgm:prSet presAssocID="{39342CB2-030A-EE4E-A1B0-001C897F3BD8}" presName="spaceRect" presStyleCnt="0"/>
      <dgm:spPr/>
    </dgm:pt>
    <dgm:pt modelId="{812DA9E3-6DA7-AB4B-BB67-361104A37446}" type="pres">
      <dgm:prSet presAssocID="{39342CB2-030A-EE4E-A1B0-001C897F3BD8}" presName="textRect" presStyleLbl="revTx" presStyleIdx="0" presStyleCnt="3">
        <dgm:presLayoutVars>
          <dgm:chMax val="1"/>
          <dgm:chPref val="1"/>
        </dgm:presLayoutVars>
      </dgm:prSet>
      <dgm:spPr/>
    </dgm:pt>
    <dgm:pt modelId="{36C38839-224B-2D4B-A38A-DE6AC8869012}" type="pres">
      <dgm:prSet presAssocID="{16AA36D6-D654-344F-B27F-A1DADF64EEE0}" presName="sibTrans" presStyleCnt="0"/>
      <dgm:spPr/>
    </dgm:pt>
    <dgm:pt modelId="{2AF7DC3F-232B-4190-AB23-97BE275EA5BC}" type="pres">
      <dgm:prSet presAssocID="{B300A597-B889-4E59-ABDD-437047D2ACAF}" presName="compNode" presStyleCnt="0"/>
      <dgm:spPr/>
    </dgm:pt>
    <dgm:pt modelId="{9055677D-201A-4CF1-8C5B-4718A68DECB7}" type="pres">
      <dgm:prSet presAssocID="{B300A597-B889-4E59-ABDD-437047D2ACAF}" presName="iconBgRect" presStyleLbl="bgShp" presStyleIdx="1" presStyleCnt="3"/>
      <dgm:spPr/>
    </dgm:pt>
    <dgm:pt modelId="{5A9BA841-81BF-48A8-B7EB-F84F8A9EF40C}" type="pres">
      <dgm:prSet presAssocID="{B300A597-B889-4E59-ABDD-437047D2ACAF}"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Books"/>
        </a:ext>
      </dgm:extLst>
    </dgm:pt>
    <dgm:pt modelId="{04548B93-849B-41A3-A3E0-1575B4B0A34E}" type="pres">
      <dgm:prSet presAssocID="{B300A597-B889-4E59-ABDD-437047D2ACAF}" presName="spaceRect" presStyleCnt="0"/>
      <dgm:spPr/>
    </dgm:pt>
    <dgm:pt modelId="{5A5325B3-741C-4C77-AF5E-CE034C86B1FE}" type="pres">
      <dgm:prSet presAssocID="{B300A597-B889-4E59-ABDD-437047D2ACAF}" presName="textRect" presStyleLbl="revTx" presStyleIdx="1" presStyleCnt="3">
        <dgm:presLayoutVars>
          <dgm:chMax val="1"/>
          <dgm:chPref val="1"/>
        </dgm:presLayoutVars>
      </dgm:prSet>
      <dgm:spPr/>
    </dgm:pt>
    <dgm:pt modelId="{70436B31-ABE7-464A-AC99-D02BB83D006D}" type="pres">
      <dgm:prSet presAssocID="{74B5C8E1-4E2C-459E-85B2-55D1610E0771}" presName="sibTrans" presStyleCnt="0"/>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2" presStyleCnt="3"/>
      <dgm:spPr/>
    </dgm:pt>
    <dgm:pt modelId="{C08A7AEB-4C4D-480E-899D-C8D973B4E87F}" type="pres">
      <dgm:prSet presAssocID="{A48D0B29-4241-4399-A6C3-41F5433E7A67}"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encil"/>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2" presStyleCnt="3">
        <dgm:presLayoutVars>
          <dgm:chMax val="1"/>
          <dgm:chPref val="1"/>
        </dgm:presLayoutVars>
      </dgm:prSet>
      <dgm:spPr/>
    </dgm:pt>
  </dgm:ptLst>
  <dgm:cxnLst>
    <dgm:cxn modelId="{92E92317-6245-524D-AF37-43364D2CF80E}" type="presOf" srcId="{A48D0B29-4241-4399-A6C3-41F5433E7A67}" destId="{2CB5AC62-5A17-4481-94E4-356D126F59F0}" srcOrd="0" destOrd="0" presId="urn:microsoft.com/office/officeart/2018/5/layout/IconCircleLabelList"/>
    <dgm:cxn modelId="{62FB9A1D-281E-704B-82BE-6B8CF96E72D8}" type="presOf" srcId="{B300A597-B889-4E59-ABDD-437047D2ACAF}" destId="{5A5325B3-741C-4C77-AF5E-CE034C86B1FE}" srcOrd="0" destOrd="0" presId="urn:microsoft.com/office/officeart/2018/5/layout/IconCircleLabelList"/>
    <dgm:cxn modelId="{A920EB66-4E1A-4D44-8375-5349B68CCF48}" srcId="{2583C50B-6054-455F-90D6-FB2A8A57E038}" destId="{B300A597-B889-4E59-ABDD-437047D2ACAF}" srcOrd="1" destOrd="0" parTransId="{7C89342F-F0B4-4731-9E06-7410BAA11441}" sibTransId="{74B5C8E1-4E2C-459E-85B2-55D1610E0771}"/>
    <dgm:cxn modelId="{2AB9E180-62BD-C14D-8716-ED17BE1F6A5A}" type="presOf" srcId="{2583C50B-6054-455F-90D6-FB2A8A57E038}" destId="{FA6F86CD-E4C6-45E4-86A1-A834C01437A2}" srcOrd="0" destOrd="0" presId="urn:microsoft.com/office/officeart/2018/5/layout/IconCircleLabelList"/>
    <dgm:cxn modelId="{C968ADB8-859E-7C4F-83E2-4DCB28321E64}" type="presOf" srcId="{39342CB2-030A-EE4E-A1B0-001C897F3BD8}" destId="{812DA9E3-6DA7-AB4B-BB67-361104A37446}" srcOrd="0" destOrd="0" presId="urn:microsoft.com/office/officeart/2018/5/layout/IconCircleLabelList"/>
    <dgm:cxn modelId="{F838DDE3-ACFE-3042-A2E5-C5B90261158E}" srcId="{2583C50B-6054-455F-90D6-FB2A8A57E038}" destId="{39342CB2-030A-EE4E-A1B0-001C897F3BD8}" srcOrd="0" destOrd="0" parTransId="{E36A6EE1-0FD8-0F4D-BB59-F1637D06FD92}" sibTransId="{16AA36D6-D654-344F-B27F-A1DADF64EEE0}"/>
    <dgm:cxn modelId="{ABEAD8F4-F414-45F8-8BAB-04CF35453C17}" srcId="{2583C50B-6054-455F-90D6-FB2A8A57E038}" destId="{A48D0B29-4241-4399-A6C3-41F5433E7A67}" srcOrd="2" destOrd="0" parTransId="{E47BFA79-C5A5-41FE-89B6-A7D442D1BADC}" sibTransId="{FF49A62F-09B9-4824-860D-A57C33BFD23C}"/>
    <dgm:cxn modelId="{980BC662-43A9-274F-AA94-4D7343F6FA71}" type="presParOf" srcId="{FA6F86CD-E4C6-45E4-86A1-A834C01437A2}" destId="{DA382846-65BE-DF4B-8A6A-ED1F44F8C843}" srcOrd="0" destOrd="0" presId="urn:microsoft.com/office/officeart/2018/5/layout/IconCircleLabelList"/>
    <dgm:cxn modelId="{D0080E76-6C69-AB4F-A80B-38521A793EF5}" type="presParOf" srcId="{DA382846-65BE-DF4B-8A6A-ED1F44F8C843}" destId="{EF5D49EB-072B-0E41-8928-06F6C017D11F}" srcOrd="0" destOrd="0" presId="urn:microsoft.com/office/officeart/2018/5/layout/IconCircleLabelList"/>
    <dgm:cxn modelId="{ECBF89FA-F5F0-574C-B81A-98A229DBD74C}" type="presParOf" srcId="{DA382846-65BE-DF4B-8A6A-ED1F44F8C843}" destId="{6EB66BB1-2DEB-9147-B336-1A9E456E2105}" srcOrd="1" destOrd="0" presId="urn:microsoft.com/office/officeart/2018/5/layout/IconCircleLabelList"/>
    <dgm:cxn modelId="{F2852044-6012-174E-B345-23D1EE385835}" type="presParOf" srcId="{DA382846-65BE-DF4B-8A6A-ED1F44F8C843}" destId="{3E552548-0156-2843-99A6-2040A838034B}" srcOrd="2" destOrd="0" presId="urn:microsoft.com/office/officeart/2018/5/layout/IconCircleLabelList"/>
    <dgm:cxn modelId="{D882376B-A84A-F24B-9AEF-E84428E4A35F}" type="presParOf" srcId="{DA382846-65BE-DF4B-8A6A-ED1F44F8C843}" destId="{812DA9E3-6DA7-AB4B-BB67-361104A37446}" srcOrd="3" destOrd="0" presId="urn:microsoft.com/office/officeart/2018/5/layout/IconCircleLabelList"/>
    <dgm:cxn modelId="{55D7E1DC-8C44-4D4A-A0E1-97BA96D0AD9C}" type="presParOf" srcId="{FA6F86CD-E4C6-45E4-86A1-A834C01437A2}" destId="{36C38839-224B-2D4B-A38A-DE6AC8869012}" srcOrd="1" destOrd="0" presId="urn:microsoft.com/office/officeart/2018/5/layout/IconCircleLabelList"/>
    <dgm:cxn modelId="{9469D21C-A85B-EF4A-872A-7FD7976E921E}" type="presParOf" srcId="{FA6F86CD-E4C6-45E4-86A1-A834C01437A2}" destId="{2AF7DC3F-232B-4190-AB23-97BE275EA5BC}" srcOrd="2" destOrd="0" presId="urn:microsoft.com/office/officeart/2018/5/layout/IconCircleLabelList"/>
    <dgm:cxn modelId="{1CFD872C-933D-744E-A579-33865AEFDB6D}" type="presParOf" srcId="{2AF7DC3F-232B-4190-AB23-97BE275EA5BC}" destId="{9055677D-201A-4CF1-8C5B-4718A68DECB7}" srcOrd="0" destOrd="0" presId="urn:microsoft.com/office/officeart/2018/5/layout/IconCircleLabelList"/>
    <dgm:cxn modelId="{71777813-A468-AE49-BED1-FA4698F92A09}" type="presParOf" srcId="{2AF7DC3F-232B-4190-AB23-97BE275EA5BC}" destId="{5A9BA841-81BF-48A8-B7EB-F84F8A9EF40C}" srcOrd="1" destOrd="0" presId="urn:microsoft.com/office/officeart/2018/5/layout/IconCircleLabelList"/>
    <dgm:cxn modelId="{7EBCF992-F362-AB4F-857E-BC9AD03E482B}" type="presParOf" srcId="{2AF7DC3F-232B-4190-AB23-97BE275EA5BC}" destId="{04548B93-849B-41A3-A3E0-1575B4B0A34E}" srcOrd="2" destOrd="0" presId="urn:microsoft.com/office/officeart/2018/5/layout/IconCircleLabelList"/>
    <dgm:cxn modelId="{DE8A2F88-8751-C94D-868E-149E47E1BCAE}" type="presParOf" srcId="{2AF7DC3F-232B-4190-AB23-97BE275EA5BC}" destId="{5A5325B3-741C-4C77-AF5E-CE034C86B1FE}" srcOrd="3" destOrd="0" presId="urn:microsoft.com/office/officeart/2018/5/layout/IconCircleLabelList"/>
    <dgm:cxn modelId="{67FBF5B2-EAB3-1D4A-B725-7B2D3A7993D9}" type="presParOf" srcId="{FA6F86CD-E4C6-45E4-86A1-A834C01437A2}" destId="{70436B31-ABE7-464A-AC99-D02BB83D006D}" srcOrd="3" destOrd="0" presId="urn:microsoft.com/office/officeart/2018/5/layout/IconCircleLabelList"/>
    <dgm:cxn modelId="{85C07EF4-56B6-C54C-A531-A7AEEF869EB5}" type="presParOf" srcId="{FA6F86CD-E4C6-45E4-86A1-A834C01437A2}" destId="{0C95F5D4-3CC5-4D8D-BD27-16C8D312ED26}" srcOrd="4" destOrd="0" presId="urn:microsoft.com/office/officeart/2018/5/layout/IconCircleLabelList"/>
    <dgm:cxn modelId="{040D39D4-47E8-D74C-87CB-877EF6EC2893}" type="presParOf" srcId="{0C95F5D4-3CC5-4D8D-BD27-16C8D312ED26}" destId="{BB7B20E3-0E3B-4E4B-9ECE-B8F32F334FBB}" srcOrd="0" destOrd="0" presId="urn:microsoft.com/office/officeart/2018/5/layout/IconCircleLabelList"/>
    <dgm:cxn modelId="{89275B42-656F-5B41-9CF0-3745BFC92109}" type="presParOf" srcId="{0C95F5D4-3CC5-4D8D-BD27-16C8D312ED26}" destId="{C08A7AEB-4C4D-480E-899D-C8D973B4E87F}" srcOrd="1" destOrd="0" presId="urn:microsoft.com/office/officeart/2018/5/layout/IconCircleLabelList"/>
    <dgm:cxn modelId="{1B9578F0-78EE-D24A-BE02-4FC6E581E6EF}" type="presParOf" srcId="{0C95F5D4-3CC5-4D8D-BD27-16C8D312ED26}" destId="{10983C55-7228-40AC-87AC-7847B9E628AA}" srcOrd="2" destOrd="0" presId="urn:microsoft.com/office/officeart/2018/5/layout/IconCircleLabelList"/>
    <dgm:cxn modelId="{73AA1EE4-E507-C740-B43C-221745EBF725}" type="presParOf" srcId="{0C95F5D4-3CC5-4D8D-BD27-16C8D312ED26}" destId="{2CB5AC62-5A17-4481-94E4-356D126F59F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D49EB-072B-0E41-8928-06F6C017D11F}">
      <dsp:nvSpPr>
        <dsp:cNvPr id="0" name=""/>
        <dsp:cNvSpPr/>
      </dsp:nvSpPr>
      <dsp:spPr>
        <a:xfrm>
          <a:off x="441900" y="735803"/>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66BB1-2DEB-9147-B336-1A9E456E2105}">
      <dsp:nvSpPr>
        <dsp:cNvPr id="0" name=""/>
        <dsp:cNvSpPr/>
      </dsp:nvSpPr>
      <dsp:spPr>
        <a:xfrm>
          <a:off x="213748" y="438706"/>
          <a:ext cx="1783553" cy="178355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2DA9E3-6DA7-AB4B-BB67-361104A37446}">
      <dsp:nvSpPr>
        <dsp:cNvPr id="0" name=""/>
        <dsp:cNvSpPr/>
      </dsp:nvSpPr>
      <dsp:spPr>
        <a:xfrm>
          <a:off x="3150" y="2535803"/>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HW4 is due on Wednesday by 11:59pm</a:t>
          </a:r>
        </a:p>
      </dsp:txBody>
      <dsp:txXfrm>
        <a:off x="3150" y="2535803"/>
        <a:ext cx="2250000" cy="720000"/>
      </dsp:txXfrm>
    </dsp:sp>
    <dsp:sp modelId="{9055677D-201A-4CF1-8C5B-4718A68DECB7}">
      <dsp:nvSpPr>
        <dsp:cNvPr id="0" name=""/>
        <dsp:cNvSpPr/>
      </dsp:nvSpPr>
      <dsp:spPr>
        <a:xfrm>
          <a:off x="3085650" y="63304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BA841-81BF-48A8-B7EB-F84F8A9EF40C}">
      <dsp:nvSpPr>
        <dsp:cNvPr id="0" name=""/>
        <dsp:cNvSpPr/>
      </dsp:nvSpPr>
      <dsp:spPr>
        <a:xfrm>
          <a:off x="3378150" y="925540"/>
          <a:ext cx="787500" cy="787500"/>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325B3-741C-4C77-AF5E-CE034C86B1FE}">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No class on Wednesday</a:t>
          </a:r>
        </a:p>
      </dsp:txBody>
      <dsp:txXfrm>
        <a:off x="2646900" y="2433040"/>
        <a:ext cx="2250000" cy="720000"/>
      </dsp:txXfrm>
    </dsp:sp>
    <dsp:sp modelId="{BB7B20E3-0E3B-4E4B-9ECE-B8F32F334FBB}">
      <dsp:nvSpPr>
        <dsp:cNvPr id="0" name=""/>
        <dsp:cNvSpPr/>
      </dsp:nvSpPr>
      <dsp:spPr>
        <a:xfrm>
          <a:off x="5729400" y="63304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6021900" y="925540"/>
          <a:ext cx="787500" cy="7875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Homework 5 will be released then</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77870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949249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930797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2402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198716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972970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1. A semantic model should capture how language relates to the world via sensory perception (grounding)</a:t>
            </a:r>
          </a:p>
          <a:p>
            <a:r>
              <a:rPr lang="en-US" sz="1200" b="1" i="0" u="none" strike="noStrike" kern="1200" dirty="0">
                <a:solidFill>
                  <a:schemeClr val="tx1"/>
                </a:solidFill>
                <a:effectLst/>
                <a:latin typeface="+mn-lt"/>
                <a:ea typeface="+mn-ea"/>
                <a:cs typeface="+mn-cs"/>
              </a:rPr>
              <a:t>2. A semantic model should be able to generalize to new situations (connecting concepts, referents, and logical denotations)</a:t>
            </a:r>
          </a:p>
          <a:p>
            <a:r>
              <a:rPr lang="en-US" sz="1200" b="1" i="0" u="none" strike="noStrike" kern="1200" dirty="0">
                <a:solidFill>
                  <a:schemeClr val="tx1"/>
                </a:solidFill>
                <a:effectLst/>
                <a:latin typeface="+mn-lt"/>
                <a:ea typeface="+mn-ea"/>
                <a:cs typeface="+mn-cs"/>
              </a:rPr>
              <a:t>3. A semantic model should robustly hand vagueness (situations when it is unclear whether an entity is a referent of a concept)</a:t>
            </a:r>
          </a:p>
          <a:p>
            <a:r>
              <a:rPr lang="en-US" sz="1200" b="1" i="0" u="none" strike="noStrike" kern="1200" dirty="0">
                <a:solidFill>
                  <a:schemeClr val="tx1"/>
                </a:solidFill>
                <a:effectLst/>
                <a:latin typeface="+mn-lt"/>
                <a:ea typeface="+mn-ea"/>
                <a:cs typeface="+mn-cs"/>
              </a:rPr>
              <a:t>4. A semantic model should handle words with multiple senses (polysemy) and encode relationships like hyponym between words/word senses</a:t>
            </a:r>
          </a:p>
          <a:p>
            <a:r>
              <a:rPr lang="en-US" sz="1200" b="1" i="0" u="none" strike="noStrike" kern="1200" dirty="0">
                <a:solidFill>
                  <a:schemeClr val="tx1"/>
                </a:solidFill>
                <a:effectLst/>
                <a:latin typeface="+mn-lt"/>
                <a:ea typeface="+mn-ea"/>
                <a:cs typeface="+mn-cs"/>
              </a:rPr>
              <a:t>5. Word representations should be able to be combined to encode the meanings of sentences (compositionally) through a better process than component wise multiplication (which is commutative and therefore loses word order)</a:t>
            </a:r>
          </a:p>
          <a:p>
            <a:r>
              <a:rPr lang="en-US" sz="1200" b="1" i="0" u="none" strike="noStrike" kern="1200" dirty="0">
                <a:solidFill>
                  <a:schemeClr val="tx1"/>
                </a:solidFill>
                <a:effectLst/>
                <a:latin typeface="+mn-lt"/>
                <a:ea typeface="+mn-ea"/>
                <a:cs typeface="+mn-cs"/>
              </a:rPr>
              <a:t>6. A semantic model should support local notions of truth and entailment (one proposition follows from another).</a:t>
            </a:r>
          </a:p>
          <a:p>
            <a:r>
              <a:rPr lang="en-US" sz="1200" b="1" i="0" u="none" strike="noStrike" kern="1200" dirty="0">
                <a:solidFill>
                  <a:schemeClr val="tx1"/>
                </a:solidFill>
                <a:effectLst/>
                <a:latin typeface="+mn-lt"/>
                <a:ea typeface="+mn-ea"/>
                <a:cs typeface="+mn-cs"/>
              </a:rPr>
              <a:t>7. A semantic model should be able to capture how word meaning depends on context.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6021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1. A semantic model should capture how language relates to the world via sensory perception (grounding)</a:t>
            </a:r>
          </a:p>
          <a:p>
            <a:r>
              <a:rPr lang="en-US" sz="1200" b="1" i="0" u="none" strike="noStrike" kern="1200" dirty="0">
                <a:solidFill>
                  <a:schemeClr val="tx1"/>
                </a:solidFill>
                <a:effectLst/>
                <a:latin typeface="+mn-lt"/>
                <a:ea typeface="+mn-ea"/>
                <a:cs typeface="+mn-cs"/>
              </a:rPr>
              <a:t>2. A semantic model should be able to generalize to new situations (connecting concepts, referents, and logical denotations)</a:t>
            </a:r>
          </a:p>
          <a:p>
            <a:r>
              <a:rPr lang="en-US" sz="1200" b="1" i="0" u="none" strike="noStrike" kern="1200" dirty="0">
                <a:solidFill>
                  <a:schemeClr val="tx1"/>
                </a:solidFill>
                <a:effectLst/>
                <a:latin typeface="+mn-lt"/>
                <a:ea typeface="+mn-ea"/>
                <a:cs typeface="+mn-cs"/>
              </a:rPr>
              <a:t>3. A semantic model should robustly hand vagueness (situations when it is unclear whether an entity is a referent of a concept)</a:t>
            </a:r>
          </a:p>
          <a:p>
            <a:r>
              <a:rPr lang="en-US" sz="1200" b="1" i="0" u="none" strike="noStrike" kern="1200" dirty="0">
                <a:solidFill>
                  <a:schemeClr val="tx1"/>
                </a:solidFill>
                <a:effectLst/>
                <a:latin typeface="+mn-lt"/>
                <a:ea typeface="+mn-ea"/>
                <a:cs typeface="+mn-cs"/>
              </a:rPr>
              <a:t>4. A semantic model should handle words with multiple senses (polysemy) and encode relationships like hyponym between words/word senses</a:t>
            </a:r>
          </a:p>
          <a:p>
            <a:r>
              <a:rPr lang="en-US" sz="1200" b="1" i="0" u="none" strike="noStrike" kern="1200" dirty="0">
                <a:solidFill>
                  <a:schemeClr val="tx1"/>
                </a:solidFill>
                <a:effectLst/>
                <a:latin typeface="+mn-lt"/>
                <a:ea typeface="+mn-ea"/>
                <a:cs typeface="+mn-cs"/>
              </a:rPr>
              <a:t>5. Word representations should be able to be combined to encode the meanings of sentences (compositionally) through a better process than component wise multiplication (which is commutative and therefore loses word order)</a:t>
            </a:r>
          </a:p>
          <a:p>
            <a:r>
              <a:rPr lang="en-US" sz="1200" b="1" i="0" u="none" strike="noStrike" kern="1200" dirty="0">
                <a:solidFill>
                  <a:schemeClr val="tx1"/>
                </a:solidFill>
                <a:effectLst/>
                <a:latin typeface="+mn-lt"/>
                <a:ea typeface="+mn-ea"/>
                <a:cs typeface="+mn-cs"/>
              </a:rPr>
              <a:t>6. A semantic model should support local notions of truth and entailment (one proposition follows from another).</a:t>
            </a:r>
          </a:p>
          <a:p>
            <a:r>
              <a:rPr lang="en-US" sz="1200" b="1" i="0" u="none" strike="noStrike" kern="1200" dirty="0">
                <a:solidFill>
                  <a:schemeClr val="tx1"/>
                </a:solidFill>
                <a:effectLst/>
                <a:latin typeface="+mn-lt"/>
                <a:ea typeface="+mn-ea"/>
                <a:cs typeface="+mn-cs"/>
              </a:rPr>
              <a:t>7. A semantic model should be able to capture how word meaning depends on context.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951686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solution is to learn a separate representation </a:t>
            </a:r>
            <a:endParaRPr lang="en-US" dirty="0">
              <a:effectLst/>
            </a:endParaRPr>
          </a:p>
          <a:p>
            <a:r>
              <a:rPr lang="en-US" sz="1200" kern="1200" dirty="0">
                <a:solidFill>
                  <a:schemeClr val="tx1"/>
                </a:solidFill>
                <a:effectLst/>
                <a:latin typeface="+mn-lt"/>
                <a:ea typeface="+mn-ea"/>
                <a:cs typeface="+mn-cs"/>
              </a:rPr>
              <a:t>However, deciding </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on a discrete set of senses is difficult, and practical  </a:t>
            </a:r>
            <a:r>
              <a:rPr lang="en-US" sz="1200" kern="1200" dirty="0" err="1">
                <a:solidFill>
                  <a:schemeClr val="tx1"/>
                </a:solidFill>
                <a:effectLst/>
                <a:latin typeface="+mn-lt"/>
                <a:ea typeface="+mn-ea"/>
                <a:cs typeface="+mn-cs"/>
              </a:rPr>
              <a:t>fforts</a:t>
            </a:r>
            <a:r>
              <a:rPr lang="en-US" sz="1200" kern="1200" dirty="0">
                <a:solidFill>
                  <a:schemeClr val="tx1"/>
                </a:solidFill>
                <a:effectLst/>
                <a:latin typeface="+mn-lt"/>
                <a:ea typeface="+mn-ea"/>
                <a:cs typeface="+mn-cs"/>
              </a:rPr>
              <a:t> at compiling dictionaries have not provided  a solution. Indeed, the lexicographer Sue Atkins  bluntly stated, “I don’t believe in word senses”.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179493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Distributional Inclusion Hypothesis (DIH) states that a </a:t>
            </a:r>
            <a:r>
              <a:rPr lang="en-US" dirty="0" err="1"/>
              <a:t>hyperonym</a:t>
            </a:r>
            <a:r>
              <a:rPr lang="en-US" dirty="0"/>
              <a:t> occurs in all the contexts of its hyponyms.</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431484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u="none" strike="noStrike" kern="1200" dirty="0">
                <a:solidFill>
                  <a:schemeClr val="tx1"/>
                </a:solidFill>
                <a:effectLst/>
                <a:latin typeface="+mn-lt"/>
                <a:ea typeface="+mn-ea"/>
                <a:cs typeface="+mn-cs"/>
              </a:rPr>
              <a:t>1. A semantic model should capture how language relates to the world via sensory perception (grounding)</a:t>
            </a:r>
          </a:p>
          <a:p>
            <a:r>
              <a:rPr lang="en-US" sz="1200" b="1" i="0" u="none" strike="noStrike" kern="1200" dirty="0">
                <a:solidFill>
                  <a:schemeClr val="tx1"/>
                </a:solidFill>
                <a:effectLst/>
                <a:latin typeface="+mn-lt"/>
                <a:ea typeface="+mn-ea"/>
                <a:cs typeface="+mn-cs"/>
              </a:rPr>
              <a:t>2. A semantic model should be able to generalize to new situations (connecting concepts, referents, and logical denotations)</a:t>
            </a:r>
          </a:p>
          <a:p>
            <a:r>
              <a:rPr lang="en-US" sz="1200" b="1" i="0" u="none" strike="noStrike" kern="1200" dirty="0">
                <a:solidFill>
                  <a:schemeClr val="tx1"/>
                </a:solidFill>
                <a:effectLst/>
                <a:latin typeface="+mn-lt"/>
                <a:ea typeface="+mn-ea"/>
                <a:cs typeface="+mn-cs"/>
              </a:rPr>
              <a:t>3. A semantic model should robustly hand vagueness (situations when it is unclear whether an entity is a referent of a concept)</a:t>
            </a:r>
          </a:p>
          <a:p>
            <a:r>
              <a:rPr lang="en-US" sz="1200" b="1" i="0" u="none" strike="noStrike" kern="1200" dirty="0">
                <a:solidFill>
                  <a:schemeClr val="tx1"/>
                </a:solidFill>
                <a:effectLst/>
                <a:latin typeface="+mn-lt"/>
                <a:ea typeface="+mn-ea"/>
                <a:cs typeface="+mn-cs"/>
              </a:rPr>
              <a:t>4. A semantic model should handle words with multiple senses (polysemy) and encode relationships like hyponym between words/word senses</a:t>
            </a:r>
          </a:p>
          <a:p>
            <a:r>
              <a:rPr lang="en-US" sz="1200" b="1" i="0" u="none" strike="noStrike" kern="1200" dirty="0">
                <a:solidFill>
                  <a:schemeClr val="tx1"/>
                </a:solidFill>
                <a:effectLst/>
                <a:latin typeface="+mn-lt"/>
                <a:ea typeface="+mn-ea"/>
                <a:cs typeface="+mn-cs"/>
              </a:rPr>
              <a:t>5. Word representations should be able to be combined to encode the meanings of sentences (compositionally) through a better process than component wise multiplication (which is commutative and therefore loses word order)</a:t>
            </a:r>
          </a:p>
          <a:p>
            <a:r>
              <a:rPr lang="en-US" sz="1200" b="1" i="0" u="none" strike="noStrike" kern="1200" dirty="0">
                <a:solidFill>
                  <a:schemeClr val="tx1"/>
                </a:solidFill>
                <a:effectLst/>
                <a:latin typeface="+mn-lt"/>
                <a:ea typeface="+mn-ea"/>
                <a:cs typeface="+mn-cs"/>
              </a:rPr>
              <a:t>6. A semantic model should support local notions of truth and entailment (one proposition follows from another).</a:t>
            </a:r>
          </a:p>
          <a:p>
            <a:r>
              <a:rPr lang="en-US" sz="1200" b="1" i="0" u="none" strike="noStrike" kern="1200" dirty="0">
                <a:solidFill>
                  <a:schemeClr val="tx1"/>
                </a:solidFill>
                <a:effectLst/>
                <a:latin typeface="+mn-lt"/>
                <a:ea typeface="+mn-ea"/>
                <a:cs typeface="+mn-cs"/>
              </a:rPr>
              <a:t>7. A semantic model should be able to capture how word meaning depends on context. </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26151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808577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partitioned into regions of varying granularity using (a) the normalized cut image segmentation </a:t>
            </a:r>
            <a:r>
              <a:rPr lang="en-US" sz="1200" kern="1200" dirty="0" err="1">
                <a:solidFill>
                  <a:schemeClr val="tx1"/>
                </a:solidFill>
                <a:effectLst/>
                <a:latin typeface="+mn-lt"/>
                <a:ea typeface="+mn-ea"/>
                <a:cs typeface="+mn-cs"/>
              </a:rPr>
              <a:t>algo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rithm</a:t>
            </a:r>
            <a:r>
              <a:rPr lang="en-US" sz="1200" kern="1200" dirty="0">
                <a:solidFill>
                  <a:schemeClr val="tx1"/>
                </a:solidFill>
                <a:effectLst/>
                <a:latin typeface="+mn-lt"/>
                <a:ea typeface="+mn-ea"/>
                <a:cs typeface="+mn-cs"/>
              </a:rPr>
              <a:t>, (b) uniform grid segmentation, and (c) the SIFT point detector.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673773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dataset and approach allow translations to be discovered by comparing the images associated with foreign and English words. Shown here are five images for the </a:t>
            </a:r>
            <a:r>
              <a:rPr lang="en-US" sz="1200" kern="1200" dirty="0" err="1">
                <a:solidFill>
                  <a:schemeClr val="tx1"/>
                </a:solidFill>
                <a:effectLst/>
                <a:latin typeface="+mn-lt"/>
                <a:ea typeface="+mn-ea"/>
                <a:cs typeface="+mn-cs"/>
              </a:rPr>
              <a:t>Indone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sian</a:t>
            </a:r>
            <a:r>
              <a:rPr lang="en-US" sz="1200" kern="1200" dirty="0">
                <a:solidFill>
                  <a:schemeClr val="tx1"/>
                </a:solidFill>
                <a:effectLst/>
                <a:latin typeface="+mn-lt"/>
                <a:ea typeface="+mn-ea"/>
                <a:cs typeface="+mn-cs"/>
              </a:rPr>
              <a:t> word </a:t>
            </a:r>
            <a:r>
              <a:rPr lang="en-US" sz="1200" i="1" kern="1200" dirty="0" err="1">
                <a:solidFill>
                  <a:schemeClr val="tx1"/>
                </a:solidFill>
                <a:effectLst/>
                <a:latin typeface="+mn-lt"/>
                <a:ea typeface="+mn-ea"/>
                <a:cs typeface="+mn-cs"/>
              </a:rPr>
              <a:t>kucing</a:t>
            </a:r>
            <a:r>
              <a:rPr lang="en-US" sz="1200" kern="1200" dirty="0">
                <a:solidFill>
                  <a:schemeClr val="tx1"/>
                </a:solidFill>
                <a:effectLst/>
                <a:latin typeface="+mn-lt"/>
                <a:ea typeface="+mn-ea"/>
                <a:cs typeface="+mn-cs"/>
              </a:rPr>
              <a:t>, a word with high predicted concreteness, along with its top 4 ranked translations using CNN features. </a:t>
            </a:r>
            <a:endParaRPr lang="en-US" dirty="0"/>
          </a:p>
          <a:p>
            <a:endParaRPr lang="en-US" noProof="0"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159465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398651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25624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327178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85742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2/10/20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2/10/20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2/10/20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aclweb.org/anthology/N16-1172/" TargetMode="External"/><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aclweb.org/anthology/P05-1014/"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aclweb.org/anthology/E14-1054/"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aclweb.org/anthology/P08-102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aclweb.org/anthology/P08-1028/"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www.morganclaypool.com/doi/abs/10.2200/S00509ED1V01Y201305HLT02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8" Type="http://schemas.openxmlformats.org/officeDocument/2006/relationships/image" Target="../media/image14.tif"/><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tif"/></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CIS 530:</a:t>
            </a:r>
            <a:br>
              <a:rPr lang="en-US" dirty="0">
                <a:solidFill>
                  <a:srgbClr val="C00000"/>
                </a:solidFill>
              </a:rPr>
            </a:br>
            <a:r>
              <a:rPr lang="en-US" dirty="0">
                <a:solidFill>
                  <a:srgbClr val="C00000"/>
                </a:solidFill>
              </a:rPr>
              <a:t>Vector Semantics part 3</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err="1"/>
              <a:t>Jurafsky</a:t>
            </a:r>
            <a:r>
              <a:rPr lang="en-US" dirty="0"/>
              <a:t> and Martin Chapter 6</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2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a16="http://schemas.microsoft.com/office/drawing/2014/main"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29523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288810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a:t>Measuring cultural 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p:txBody>
      </p:sp>
    </p:spTree>
    <p:extLst>
      <p:ext uri="{BB962C8B-B14F-4D97-AF65-F5344CB8AC3E}">
        <p14:creationId xmlns:p14="http://schemas.microsoft.com/office/powerpoint/2010/main" val="302898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1524000" y="967770"/>
            <a:ext cx="7482840"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797444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a:t>
            </a:r>
            <a:r>
              <a:rPr lang="en-US" sz="2400" b="1" dirty="0"/>
              <a:t>Man is to computer programmer as woman is to homemaker?</a:t>
            </a:r>
            <a:r>
              <a:rPr lang="en-US" sz="2400" dirty="0"/>
              <a:t>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135613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712914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392222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a:t>Princeton Trilogy experiments</a:t>
            </a:r>
          </a:p>
        </p:txBody>
      </p:sp>
      <p:sp>
        <p:nvSpPr>
          <p:cNvPr id="3" name="Content Placeholder 2"/>
          <p:cNvSpPr>
            <a:spLocks noGrp="1"/>
          </p:cNvSpPr>
          <p:nvPr>
            <p:ph idx="1"/>
          </p:nvPr>
        </p:nvSpPr>
        <p:spPr>
          <a:xfrm>
            <a:off x="822959" y="1905000"/>
            <a:ext cx="7543801" cy="4535594"/>
          </a:xfrm>
        </p:spPr>
        <p:txBody>
          <a:bodyPr>
            <a:normAutofit fontScale="92500" lnSpcReduction="2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822960" y="2514600"/>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84242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19975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924699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42019276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7001E821-81ED-C940-A765-CAA2D5ED7A3A}"/>
              </a:ext>
            </a:extLst>
          </p:cNvPr>
          <p:cNvPicPr>
            <a:picLocks noChangeAspect="1"/>
          </p:cNvPicPr>
          <p:nvPr/>
        </p:nvPicPr>
        <p:blipFill>
          <a:blip r:embed="rId8"/>
          <a:stretch>
            <a:fillRect/>
          </a:stretch>
        </p:blipFill>
        <p:spPr>
          <a:xfrm>
            <a:off x="3288941" y="2703622"/>
            <a:ext cx="2611361" cy="1450756"/>
          </a:xfrm>
          <a:prstGeom prst="rect">
            <a:avLst/>
          </a:prstGeom>
        </p:spPr>
      </p:pic>
    </p:spTree>
    <p:extLst>
      <p:ext uri="{BB962C8B-B14F-4D97-AF65-F5344CB8AC3E}">
        <p14:creationId xmlns:p14="http://schemas.microsoft.com/office/powerpoint/2010/main" val="695780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a16="http://schemas.microsoft.com/office/drawing/2014/main"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21036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56BE-3DBB-564E-91FF-5F1BDC676C6D}"/>
              </a:ext>
            </a:extLst>
          </p:cNvPr>
          <p:cNvSpPr>
            <a:spLocks noGrp="1"/>
          </p:cNvSpPr>
          <p:nvPr>
            <p:ph type="title"/>
          </p:nvPr>
        </p:nvSpPr>
        <p:spPr/>
        <p:txBody>
          <a:bodyPr vert="horz" lIns="91440" tIns="45720" rIns="91440" bIns="45720" rtlCol="0" anchor="b">
            <a:normAutofit/>
          </a:bodyPr>
          <a:lstStyle/>
          <a:p>
            <a:r>
              <a:rPr lang="en-US" sz="7400" dirty="0">
                <a:solidFill>
                  <a:schemeClr val="tx1">
                    <a:lumMod val="85000"/>
                    <a:lumOff val="15000"/>
                  </a:schemeClr>
                </a:solidFill>
              </a:rPr>
              <a:t>What should a semantic model be able to do?</a:t>
            </a:r>
          </a:p>
        </p:txBody>
      </p:sp>
      <p:sp>
        <p:nvSpPr>
          <p:cNvPr id="6" name="Text Placeholder 5">
            <a:extLst>
              <a:ext uri="{FF2B5EF4-FFF2-40B4-BE49-F238E27FC236}">
                <a16:creationId xmlns:a16="http://schemas.microsoft.com/office/drawing/2014/main" id="{0E09C502-A4AE-F948-A9C0-4AA5CFDB89E5}"/>
              </a:ext>
            </a:extLst>
          </p:cNvPr>
          <p:cNvSpPr>
            <a:spLocks noGrp="1"/>
          </p:cNvSpPr>
          <p:nvPr>
            <p:ph type="body" idx="1"/>
          </p:nvPr>
        </p:nvSpPr>
        <p:spPr/>
        <p:txBody>
          <a:bodyPr/>
          <a:lstStyle/>
          <a:p>
            <a:r>
              <a:rPr lang="en-US" dirty="0"/>
              <a:t>Goals for Distributional Semantics</a:t>
            </a:r>
          </a:p>
        </p:txBody>
      </p:sp>
    </p:spTree>
    <p:extLst>
      <p:ext uri="{BB962C8B-B14F-4D97-AF65-F5344CB8AC3E}">
        <p14:creationId xmlns:p14="http://schemas.microsoft.com/office/powerpoint/2010/main" val="1850093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CD92-E4BA-8140-AA18-E19CF208EF7C}"/>
              </a:ext>
            </a:extLst>
          </p:cNvPr>
          <p:cNvSpPr>
            <a:spLocks noGrp="1"/>
          </p:cNvSpPr>
          <p:nvPr>
            <p:ph type="title"/>
          </p:nvPr>
        </p:nvSpPr>
        <p:spPr/>
        <p:txBody>
          <a:bodyPr/>
          <a:lstStyle/>
          <a:p>
            <a:r>
              <a:rPr lang="en-US" dirty="0"/>
              <a:t>Goal: Word Sense </a:t>
            </a:r>
          </a:p>
        </p:txBody>
      </p:sp>
      <p:sp>
        <p:nvSpPr>
          <p:cNvPr id="3" name="Content Placeholder 2">
            <a:extLst>
              <a:ext uri="{FF2B5EF4-FFF2-40B4-BE49-F238E27FC236}">
                <a16:creationId xmlns:a16="http://schemas.microsoft.com/office/drawing/2014/main" id="{69E8D8D2-8F91-F24A-B3EE-766BD10CD727}"/>
              </a:ext>
            </a:extLst>
          </p:cNvPr>
          <p:cNvSpPr>
            <a:spLocks noGrp="1"/>
          </p:cNvSpPr>
          <p:nvPr>
            <p:ph idx="1"/>
          </p:nvPr>
        </p:nvSpPr>
        <p:spPr/>
        <p:txBody>
          <a:bodyPr/>
          <a:lstStyle/>
          <a:p>
            <a:r>
              <a:rPr lang="en-US" dirty="0"/>
              <a:t>The meaning of a word can often be broken up into distinct </a:t>
            </a:r>
            <a:r>
              <a:rPr lang="en-US" b="1" dirty="0"/>
              <a:t>senses</a:t>
            </a:r>
            <a:r>
              <a:rPr lang="en-US" dirty="0"/>
              <a:t>. Sometimes we describe these words as </a:t>
            </a:r>
            <a:r>
              <a:rPr lang="en-US" b="1" dirty="0"/>
              <a:t>polysemous </a:t>
            </a:r>
            <a:r>
              <a:rPr lang="en-US" dirty="0"/>
              <a:t>or</a:t>
            </a:r>
            <a:r>
              <a:rPr lang="en-US" b="1" dirty="0"/>
              <a:t> homonymous</a:t>
            </a:r>
            <a:r>
              <a:rPr lang="en-US" i="1" dirty="0"/>
              <a:t> </a:t>
            </a:r>
            <a:endParaRPr lang="en-US" dirty="0"/>
          </a:p>
          <a:p>
            <a:r>
              <a:rPr lang="en-US" dirty="0"/>
              <a:t> </a:t>
            </a:r>
            <a:endParaRPr lang="en-US" b="1" dirty="0"/>
          </a:p>
        </p:txBody>
      </p:sp>
      <p:pic>
        <p:nvPicPr>
          <p:cNvPr id="5" name="Picture 4" descr="A screenshot of a cell phone&#10;&#10;Description automatically generated">
            <a:extLst>
              <a:ext uri="{FF2B5EF4-FFF2-40B4-BE49-F238E27FC236}">
                <a16:creationId xmlns:a16="http://schemas.microsoft.com/office/drawing/2014/main" id="{567D9358-9602-7149-AD1D-6DF807938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071" y="2628347"/>
            <a:ext cx="5273857" cy="3240747"/>
          </a:xfrm>
          <a:prstGeom prst="rect">
            <a:avLst/>
          </a:prstGeom>
        </p:spPr>
      </p:pic>
      <p:pic>
        <p:nvPicPr>
          <p:cNvPr id="7" name="Picture 6" descr="A picture containing flower, bird&#10;&#10;Description automatically generated">
            <a:extLst>
              <a:ext uri="{FF2B5EF4-FFF2-40B4-BE49-F238E27FC236}">
                <a16:creationId xmlns:a16="http://schemas.microsoft.com/office/drawing/2014/main" id="{EA5931C3-F32D-3146-B5D2-0B9EF895E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071" y="5796043"/>
            <a:ext cx="5273857" cy="1069840"/>
          </a:xfrm>
          <a:prstGeom prst="rect">
            <a:avLst/>
          </a:prstGeom>
        </p:spPr>
      </p:pic>
    </p:spTree>
    <p:extLst>
      <p:ext uri="{BB962C8B-B14F-4D97-AF65-F5344CB8AC3E}">
        <p14:creationId xmlns:p14="http://schemas.microsoft.com/office/powerpoint/2010/main" val="2950795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F666-B3EF-ED4E-981B-D70B19447B51}"/>
              </a:ext>
            </a:extLst>
          </p:cNvPr>
          <p:cNvSpPr>
            <a:spLocks noGrp="1"/>
          </p:cNvSpPr>
          <p:nvPr>
            <p:ph type="title"/>
          </p:nvPr>
        </p:nvSpPr>
        <p:spPr/>
        <p:txBody>
          <a:bodyPr/>
          <a:lstStyle/>
          <a:p>
            <a:r>
              <a:rPr lang="en-US" dirty="0"/>
              <a:t>Goal: Word Sense</a:t>
            </a:r>
          </a:p>
        </p:txBody>
      </p:sp>
      <p:sp>
        <p:nvSpPr>
          <p:cNvPr id="3" name="Content Placeholder 2">
            <a:extLst>
              <a:ext uri="{FF2B5EF4-FFF2-40B4-BE49-F238E27FC236}">
                <a16:creationId xmlns:a16="http://schemas.microsoft.com/office/drawing/2014/main" id="{91A2495D-DBB2-554D-A11D-620C344BFCCC}"/>
              </a:ext>
            </a:extLst>
          </p:cNvPr>
          <p:cNvSpPr>
            <a:spLocks noGrp="1"/>
          </p:cNvSpPr>
          <p:nvPr>
            <p:ph idx="1"/>
          </p:nvPr>
        </p:nvSpPr>
        <p:spPr/>
        <p:txBody>
          <a:bodyPr/>
          <a:lstStyle/>
          <a:p>
            <a:r>
              <a:rPr lang="en-US" dirty="0"/>
              <a:t>Do the vector based representations of words that we’ve looked at so far handle word sense well?</a:t>
            </a:r>
          </a:p>
        </p:txBody>
      </p:sp>
    </p:spTree>
    <p:extLst>
      <p:ext uri="{BB962C8B-B14F-4D97-AF65-F5344CB8AC3E}">
        <p14:creationId xmlns:p14="http://schemas.microsoft.com/office/powerpoint/2010/main" val="3602029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F666-B3EF-ED4E-981B-D70B19447B51}"/>
              </a:ext>
            </a:extLst>
          </p:cNvPr>
          <p:cNvSpPr>
            <a:spLocks noGrp="1"/>
          </p:cNvSpPr>
          <p:nvPr>
            <p:ph type="title"/>
          </p:nvPr>
        </p:nvSpPr>
        <p:spPr/>
        <p:txBody>
          <a:bodyPr/>
          <a:lstStyle/>
          <a:p>
            <a:r>
              <a:rPr lang="en-US" dirty="0"/>
              <a:t>Goal: Word Sense</a:t>
            </a:r>
          </a:p>
        </p:txBody>
      </p:sp>
      <p:sp>
        <p:nvSpPr>
          <p:cNvPr id="3" name="Content Placeholder 2">
            <a:extLst>
              <a:ext uri="{FF2B5EF4-FFF2-40B4-BE49-F238E27FC236}">
                <a16:creationId xmlns:a16="http://schemas.microsoft.com/office/drawing/2014/main" id="{91A2495D-DBB2-554D-A11D-620C344BFCCC}"/>
              </a:ext>
            </a:extLst>
          </p:cNvPr>
          <p:cNvSpPr>
            <a:spLocks noGrp="1"/>
          </p:cNvSpPr>
          <p:nvPr>
            <p:ph idx="1"/>
          </p:nvPr>
        </p:nvSpPr>
        <p:spPr/>
        <p:txBody>
          <a:bodyPr/>
          <a:lstStyle/>
          <a:p>
            <a:r>
              <a:rPr lang="en-US" dirty="0"/>
              <a:t>Do the vector based representations of words that we’ve looked at so far handle word sense well?  No!  All senses of a word are collapsed into the same word vector.</a:t>
            </a:r>
          </a:p>
          <a:p>
            <a:pPr marL="0" indent="0">
              <a:buNone/>
            </a:pPr>
            <a:r>
              <a:rPr lang="en-US" dirty="0"/>
              <a:t>One solution would be to learn a separate representation for each sense.  However, it is hard to enumerate a discrete set of senses for a word.  </a:t>
            </a:r>
          </a:p>
          <a:p>
            <a:pPr marL="0" indent="0">
              <a:buNone/>
            </a:pPr>
            <a:r>
              <a:rPr lang="en-US" dirty="0"/>
              <a:t>A good semantic model should be able to automatically capture variation in meaning without a manually specified sense inventory. </a:t>
            </a:r>
          </a:p>
        </p:txBody>
      </p:sp>
    </p:spTree>
    <p:extLst>
      <p:ext uri="{BB962C8B-B14F-4D97-AF65-F5344CB8AC3E}">
        <p14:creationId xmlns:p14="http://schemas.microsoft.com/office/powerpoint/2010/main" val="3877582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0D6C7-2B00-E944-AE21-817A55BB30E1}"/>
              </a:ext>
            </a:extLst>
          </p:cNvPr>
          <p:cNvSpPr>
            <a:spLocks noGrp="1"/>
          </p:cNvSpPr>
          <p:nvPr>
            <p:ph type="title"/>
          </p:nvPr>
        </p:nvSpPr>
        <p:spPr/>
        <p:txBody>
          <a:bodyPr/>
          <a:lstStyle/>
          <a:p>
            <a:r>
              <a:rPr lang="en-US" dirty="0"/>
              <a:t>Goal: Word Sense</a:t>
            </a:r>
          </a:p>
        </p:txBody>
      </p:sp>
      <p:pic>
        <p:nvPicPr>
          <p:cNvPr id="4" name="Content Placeholder 3">
            <a:extLst>
              <a:ext uri="{FF2B5EF4-FFF2-40B4-BE49-F238E27FC236}">
                <a16:creationId xmlns:a16="http://schemas.microsoft.com/office/drawing/2014/main" id="{68A82C4F-F506-5241-A153-C249569DFD67}"/>
              </a:ext>
            </a:extLst>
          </p:cNvPr>
          <p:cNvPicPr>
            <a:picLocks noGrp="1" noChangeAspect="1"/>
          </p:cNvPicPr>
          <p:nvPr>
            <p:ph idx="1"/>
          </p:nvPr>
        </p:nvPicPr>
        <p:blipFill>
          <a:blip r:embed="rId2"/>
          <a:stretch>
            <a:fillRect/>
          </a:stretch>
        </p:blipFill>
        <p:spPr>
          <a:xfrm>
            <a:off x="1371600" y="1739989"/>
            <a:ext cx="5960625" cy="4538982"/>
          </a:xfrm>
        </p:spPr>
      </p:pic>
      <p:sp>
        <p:nvSpPr>
          <p:cNvPr id="5" name="TextBox 4">
            <a:extLst>
              <a:ext uri="{FF2B5EF4-FFF2-40B4-BE49-F238E27FC236}">
                <a16:creationId xmlns:a16="http://schemas.microsoft.com/office/drawing/2014/main" id="{CE9EB2DF-CE96-2647-AFE1-7F7B45E274BD}"/>
              </a:ext>
            </a:extLst>
          </p:cNvPr>
          <p:cNvSpPr txBox="1"/>
          <p:nvPr/>
        </p:nvSpPr>
        <p:spPr>
          <a:xfrm>
            <a:off x="1661160" y="0"/>
            <a:ext cx="7482840" cy="276999"/>
          </a:xfrm>
          <a:prstGeom prst="rect">
            <a:avLst/>
          </a:prstGeom>
          <a:noFill/>
        </p:spPr>
        <p:txBody>
          <a:bodyPr wrap="square" rtlCol="0">
            <a:spAutoFit/>
          </a:bodyPr>
          <a:lstStyle/>
          <a:p>
            <a:pPr algn="r"/>
            <a:r>
              <a:rPr lang="en-US" sz="1200" dirty="0">
                <a:hlinkClick r:id="rId3"/>
              </a:rPr>
              <a:t>Clustering Paraphrases by Word </a:t>
            </a:r>
            <a:r>
              <a:rPr lang="en-US" sz="1200" dirty="0"/>
              <a:t>Sense. Anne Cocos and Chris </a:t>
            </a:r>
            <a:r>
              <a:rPr lang="en-US" sz="1200" dirty="0" err="1"/>
              <a:t>Callison</a:t>
            </a:r>
            <a:r>
              <a:rPr lang="en-US" sz="1200" dirty="0"/>
              <a:t>-Burch. NAACL 2016.</a:t>
            </a:r>
            <a:endParaRPr lang="en-US" sz="1050" dirty="0"/>
          </a:p>
        </p:txBody>
      </p:sp>
    </p:spTree>
    <p:extLst>
      <p:ext uri="{BB962C8B-B14F-4D97-AF65-F5344CB8AC3E}">
        <p14:creationId xmlns:p14="http://schemas.microsoft.com/office/powerpoint/2010/main" val="232443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659C-F0A5-6D45-90E6-4FF97BF382E8}"/>
              </a:ext>
            </a:extLst>
          </p:cNvPr>
          <p:cNvSpPr>
            <a:spLocks noGrp="1"/>
          </p:cNvSpPr>
          <p:nvPr>
            <p:ph type="title"/>
          </p:nvPr>
        </p:nvSpPr>
        <p:spPr/>
        <p:txBody>
          <a:bodyPr/>
          <a:lstStyle/>
          <a:p>
            <a:r>
              <a:rPr lang="en-US" dirty="0"/>
              <a:t>Goal: </a:t>
            </a:r>
            <a:r>
              <a:rPr lang="en-US" dirty="0" err="1"/>
              <a:t>Hypernomy</a:t>
            </a:r>
            <a:endParaRPr lang="en-US" dirty="0"/>
          </a:p>
        </p:txBody>
      </p:sp>
      <p:sp>
        <p:nvSpPr>
          <p:cNvPr id="3" name="Content Placeholder 2">
            <a:extLst>
              <a:ext uri="{FF2B5EF4-FFF2-40B4-BE49-F238E27FC236}">
                <a16:creationId xmlns:a16="http://schemas.microsoft.com/office/drawing/2014/main" id="{94A3859F-F742-2A44-B542-AAE4E5577C47}"/>
              </a:ext>
            </a:extLst>
          </p:cNvPr>
          <p:cNvSpPr>
            <a:spLocks noGrp="1"/>
          </p:cNvSpPr>
          <p:nvPr>
            <p:ph idx="1"/>
          </p:nvPr>
        </p:nvSpPr>
        <p:spPr/>
        <p:txBody>
          <a:bodyPr/>
          <a:lstStyle/>
          <a:p>
            <a:r>
              <a:rPr lang="en-US" dirty="0"/>
              <a:t>One goal of for a semantic model is to represent the relationship between words.  A classic relation is </a:t>
            </a:r>
            <a:r>
              <a:rPr lang="en-US" i="1" dirty="0" err="1"/>
              <a:t>hypernomy</a:t>
            </a:r>
            <a:r>
              <a:rPr lang="en-US" dirty="0"/>
              <a:t> which describes when one word (the </a:t>
            </a:r>
            <a:r>
              <a:rPr lang="en-US" i="1" dirty="0"/>
              <a:t>hypernym) </a:t>
            </a:r>
            <a:r>
              <a:rPr lang="en-US" dirty="0"/>
              <a:t>is more general than the other word (the </a:t>
            </a:r>
            <a:r>
              <a:rPr lang="en-US" i="1"/>
              <a:t>hyponym</a:t>
            </a:r>
            <a:r>
              <a:rPr lang="en-US"/>
              <a:t>).</a:t>
            </a:r>
            <a:endParaRPr lang="en-US" dirty="0"/>
          </a:p>
        </p:txBody>
      </p:sp>
      <p:pic>
        <p:nvPicPr>
          <p:cNvPr id="5" name="Picture 4">
            <a:extLst>
              <a:ext uri="{FF2B5EF4-FFF2-40B4-BE49-F238E27FC236}">
                <a16:creationId xmlns:a16="http://schemas.microsoft.com/office/drawing/2014/main" id="{EDCCD46E-530F-7648-B6DD-3BA06F5E0B23}"/>
              </a:ext>
            </a:extLst>
          </p:cNvPr>
          <p:cNvPicPr>
            <a:picLocks noChangeAspect="1"/>
          </p:cNvPicPr>
          <p:nvPr/>
        </p:nvPicPr>
        <p:blipFill>
          <a:blip r:embed="rId2"/>
          <a:stretch>
            <a:fillRect/>
          </a:stretch>
        </p:blipFill>
        <p:spPr>
          <a:xfrm>
            <a:off x="2514600" y="2834640"/>
            <a:ext cx="5181600" cy="4023360"/>
          </a:xfrm>
          <a:prstGeom prst="rect">
            <a:avLst/>
          </a:prstGeom>
        </p:spPr>
      </p:pic>
    </p:spTree>
    <p:extLst>
      <p:ext uri="{BB962C8B-B14F-4D97-AF65-F5344CB8AC3E}">
        <p14:creationId xmlns:p14="http://schemas.microsoft.com/office/powerpoint/2010/main" val="2288275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0C3A-995C-354B-AEFA-C9A24BA24BA4}"/>
              </a:ext>
            </a:extLst>
          </p:cNvPr>
          <p:cNvSpPr>
            <a:spLocks noGrp="1"/>
          </p:cNvSpPr>
          <p:nvPr>
            <p:ph type="title"/>
          </p:nvPr>
        </p:nvSpPr>
        <p:spPr/>
        <p:txBody>
          <a:bodyPr/>
          <a:lstStyle/>
          <a:p>
            <a:r>
              <a:rPr lang="en-US" dirty="0"/>
              <a:t>Goal: </a:t>
            </a:r>
            <a:r>
              <a:rPr lang="en-US" dirty="0" err="1"/>
              <a:t>Hypernomy</a:t>
            </a:r>
            <a:endParaRPr lang="en-US" dirty="0"/>
          </a:p>
        </p:txBody>
      </p:sp>
      <p:sp>
        <p:nvSpPr>
          <p:cNvPr id="3" name="Content Placeholder 2">
            <a:extLst>
              <a:ext uri="{FF2B5EF4-FFF2-40B4-BE49-F238E27FC236}">
                <a16:creationId xmlns:a16="http://schemas.microsoft.com/office/drawing/2014/main" id="{120AA80E-A784-4947-9869-66BB3C664AA3}"/>
              </a:ext>
            </a:extLst>
          </p:cNvPr>
          <p:cNvSpPr>
            <a:spLocks noGrp="1"/>
          </p:cNvSpPr>
          <p:nvPr>
            <p:ph idx="1"/>
          </p:nvPr>
        </p:nvSpPr>
        <p:spPr/>
        <p:txBody>
          <a:bodyPr>
            <a:normAutofit lnSpcReduction="10000"/>
          </a:bodyPr>
          <a:lstStyle/>
          <a:p>
            <a:r>
              <a:rPr lang="en-US" b="1" i="1" dirty="0"/>
              <a:t>Distributional inclusion hypotheses</a:t>
            </a:r>
            <a:r>
              <a:rPr lang="en-US" dirty="0"/>
              <a:t>, which correspond to the two directions of inference relating distributional feature inclusion and lexical entailment. Let </a:t>
            </a:r>
            <a:r>
              <a:rPr lang="en-US" i="1" dirty="0"/>
              <a:t>vi </a:t>
            </a:r>
            <a:r>
              <a:rPr lang="en-US" dirty="0"/>
              <a:t>and </a:t>
            </a:r>
            <a:r>
              <a:rPr lang="en-US" i="1" dirty="0" err="1"/>
              <a:t>wj</a:t>
            </a:r>
            <a:r>
              <a:rPr lang="en-US" i="1" dirty="0"/>
              <a:t> </a:t>
            </a:r>
            <a:r>
              <a:rPr lang="en-US" dirty="0"/>
              <a:t>be two word senses of words </a:t>
            </a:r>
            <a:r>
              <a:rPr lang="en-US" i="1" dirty="0"/>
              <a:t>w </a:t>
            </a:r>
            <a:r>
              <a:rPr lang="en-US" dirty="0"/>
              <a:t>and </a:t>
            </a:r>
            <a:r>
              <a:rPr lang="en-US" i="1" dirty="0"/>
              <a:t>v</a:t>
            </a:r>
            <a:r>
              <a:rPr lang="en-US" dirty="0"/>
              <a:t>, and let </a:t>
            </a:r>
            <a:r>
              <a:rPr lang="en-US" i="1" dirty="0"/>
              <a:t>vi =&gt; </a:t>
            </a:r>
            <a:r>
              <a:rPr lang="en-US" i="1" dirty="0" err="1"/>
              <a:t>wj</a:t>
            </a:r>
            <a:r>
              <a:rPr lang="en-US" i="1" dirty="0"/>
              <a:t> </a:t>
            </a:r>
            <a:r>
              <a:rPr lang="en-US" dirty="0"/>
              <a:t>denote the (directional) entailment relation between these senses. Assume further that we have a measure that determines the set of </a:t>
            </a:r>
            <a:r>
              <a:rPr lang="en-US" i="1" dirty="0"/>
              <a:t>characteristic </a:t>
            </a:r>
            <a:r>
              <a:rPr lang="en-US" dirty="0"/>
              <a:t>features for the meaning of each word sense. Then we would hypothesize: </a:t>
            </a:r>
          </a:p>
          <a:p>
            <a:r>
              <a:rPr lang="en-US" b="1" dirty="0"/>
              <a:t>Hypothesis I: </a:t>
            </a:r>
            <a:endParaRPr lang="en-US" dirty="0"/>
          </a:p>
          <a:p>
            <a:r>
              <a:rPr lang="en-US" dirty="0"/>
              <a:t>If </a:t>
            </a:r>
            <a:r>
              <a:rPr lang="en-US" i="1" dirty="0"/>
              <a:t>vi =&gt; </a:t>
            </a:r>
            <a:r>
              <a:rPr lang="en-US" i="1" dirty="0" err="1"/>
              <a:t>wj</a:t>
            </a:r>
            <a:r>
              <a:rPr lang="en-US" i="1" dirty="0"/>
              <a:t> </a:t>
            </a:r>
            <a:r>
              <a:rPr lang="en-US" dirty="0"/>
              <a:t>then all the characteristic features of </a:t>
            </a:r>
            <a:r>
              <a:rPr lang="en-US" i="1" dirty="0"/>
              <a:t>vi </a:t>
            </a:r>
            <a:r>
              <a:rPr lang="en-US" dirty="0"/>
              <a:t>are expected to appear with </a:t>
            </a:r>
            <a:r>
              <a:rPr lang="en-US" i="1" dirty="0" err="1"/>
              <a:t>wj</a:t>
            </a:r>
            <a:r>
              <a:rPr lang="en-US" dirty="0"/>
              <a:t>. </a:t>
            </a:r>
          </a:p>
          <a:p>
            <a:r>
              <a:rPr lang="en-US" b="1" dirty="0"/>
              <a:t>Hypothesis II: </a:t>
            </a:r>
            <a:endParaRPr lang="en-US" dirty="0"/>
          </a:p>
          <a:p>
            <a:r>
              <a:rPr lang="en-US" dirty="0"/>
              <a:t>If all the characteristic features of </a:t>
            </a:r>
            <a:r>
              <a:rPr lang="en-US" i="1" dirty="0"/>
              <a:t>vi </a:t>
            </a:r>
            <a:r>
              <a:rPr lang="en-US" dirty="0"/>
              <a:t>appear with </a:t>
            </a:r>
            <a:r>
              <a:rPr lang="en-US" i="1" dirty="0" err="1"/>
              <a:t>wj</a:t>
            </a:r>
            <a:r>
              <a:rPr lang="en-US" i="1" dirty="0"/>
              <a:t> </a:t>
            </a:r>
            <a:r>
              <a:rPr lang="en-US" dirty="0"/>
              <a:t>then we expect that </a:t>
            </a:r>
            <a:r>
              <a:rPr lang="en-US" i="1" dirty="0"/>
              <a:t>vi =&gt; </a:t>
            </a:r>
            <a:r>
              <a:rPr lang="en-US" i="1" dirty="0" err="1"/>
              <a:t>wj</a:t>
            </a:r>
            <a:r>
              <a:rPr lang="en-US" dirty="0"/>
              <a:t>. </a:t>
            </a:r>
          </a:p>
          <a:p>
            <a:endParaRPr lang="en-US" dirty="0"/>
          </a:p>
        </p:txBody>
      </p:sp>
      <p:sp>
        <p:nvSpPr>
          <p:cNvPr id="4" name="TextBox 3">
            <a:extLst>
              <a:ext uri="{FF2B5EF4-FFF2-40B4-BE49-F238E27FC236}">
                <a16:creationId xmlns:a16="http://schemas.microsoft.com/office/drawing/2014/main" id="{E7A1B99D-4BA0-5943-8EA0-6EE00DAE9C4C}"/>
              </a:ext>
            </a:extLst>
          </p:cNvPr>
          <p:cNvSpPr txBox="1"/>
          <p:nvPr/>
        </p:nvSpPr>
        <p:spPr>
          <a:xfrm>
            <a:off x="1661160" y="0"/>
            <a:ext cx="7482840" cy="276999"/>
          </a:xfrm>
          <a:prstGeom prst="rect">
            <a:avLst/>
          </a:prstGeom>
          <a:noFill/>
        </p:spPr>
        <p:txBody>
          <a:bodyPr wrap="square" rtlCol="0">
            <a:spAutoFit/>
          </a:bodyPr>
          <a:lstStyle/>
          <a:p>
            <a:pPr algn="r"/>
            <a:r>
              <a:rPr lang="en-US" sz="1200" dirty="0">
                <a:hlinkClick r:id="rId3"/>
              </a:rPr>
              <a:t>The Distributional Inclusion Hypotheses and Lexical Entailment</a:t>
            </a:r>
            <a:r>
              <a:rPr lang="en-US" sz="1200" dirty="0"/>
              <a:t>. </a:t>
            </a:r>
            <a:r>
              <a:rPr lang="en-US" sz="1200" dirty="0" err="1"/>
              <a:t>Maayan</a:t>
            </a:r>
            <a:r>
              <a:rPr lang="en-US" sz="1200" dirty="0"/>
              <a:t> </a:t>
            </a:r>
            <a:r>
              <a:rPr lang="en-US" sz="1200" dirty="0" err="1"/>
              <a:t>Geffet</a:t>
            </a:r>
            <a:r>
              <a:rPr lang="en-US" sz="1200" dirty="0"/>
              <a:t> and </a:t>
            </a:r>
            <a:r>
              <a:rPr lang="en-US" sz="1200" dirty="0" err="1"/>
              <a:t>Ido</a:t>
            </a:r>
            <a:r>
              <a:rPr lang="en-US" sz="1200" dirty="0"/>
              <a:t> Dagan. ACL 2005.</a:t>
            </a:r>
            <a:endParaRPr lang="en-US" sz="1050" dirty="0"/>
          </a:p>
        </p:txBody>
      </p:sp>
    </p:spTree>
    <p:extLst>
      <p:ext uri="{BB962C8B-B14F-4D97-AF65-F5344CB8AC3E}">
        <p14:creationId xmlns:p14="http://schemas.microsoft.com/office/powerpoint/2010/main" val="1837475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5CB48-C733-E446-9B66-CD4165EF06B2}"/>
              </a:ext>
            </a:extLst>
          </p:cNvPr>
          <p:cNvSpPr>
            <a:spLocks noGrp="1"/>
          </p:cNvSpPr>
          <p:nvPr>
            <p:ph type="title"/>
          </p:nvPr>
        </p:nvSpPr>
        <p:spPr/>
        <p:txBody>
          <a:bodyPr/>
          <a:lstStyle/>
          <a:p>
            <a:r>
              <a:rPr lang="en-US" dirty="0"/>
              <a:t>Goal: </a:t>
            </a:r>
            <a:r>
              <a:rPr lang="en-US" dirty="0" err="1"/>
              <a:t>Hypernomy</a:t>
            </a:r>
            <a:endParaRPr lang="en-US" dirty="0"/>
          </a:p>
        </p:txBody>
      </p:sp>
      <p:sp>
        <p:nvSpPr>
          <p:cNvPr id="3" name="Content Placeholder 2">
            <a:extLst>
              <a:ext uri="{FF2B5EF4-FFF2-40B4-BE49-F238E27FC236}">
                <a16:creationId xmlns:a16="http://schemas.microsoft.com/office/drawing/2014/main" id="{480076DE-11B2-A347-A893-CA9EA8831596}"/>
              </a:ext>
            </a:extLst>
          </p:cNvPr>
          <p:cNvSpPr>
            <a:spLocks noGrp="1"/>
          </p:cNvSpPr>
          <p:nvPr>
            <p:ph idx="1"/>
          </p:nvPr>
        </p:nvSpPr>
        <p:spPr/>
        <p:txBody>
          <a:bodyPr/>
          <a:lstStyle/>
          <a:p>
            <a:r>
              <a:rPr lang="en-US" dirty="0"/>
              <a:t>Distributional Inclusion Hypothesis (DIH) states that a </a:t>
            </a:r>
            <a:r>
              <a:rPr lang="en-US" dirty="0" err="1"/>
              <a:t>hyperonym</a:t>
            </a:r>
            <a:r>
              <a:rPr lang="en-US" dirty="0"/>
              <a:t> occurs in all the contexts of its hyponyms.</a:t>
            </a:r>
          </a:p>
          <a:p>
            <a:r>
              <a:rPr lang="en-US" dirty="0"/>
              <a:t>For example, </a:t>
            </a:r>
            <a:r>
              <a:rPr lang="en-US" b="1" dirty="0"/>
              <a:t>lion</a:t>
            </a:r>
            <a:r>
              <a:rPr lang="en-US" dirty="0"/>
              <a:t> is a hyponym of </a:t>
            </a:r>
            <a:r>
              <a:rPr lang="en-US" b="1" dirty="0"/>
              <a:t>animal</a:t>
            </a:r>
            <a:r>
              <a:rPr lang="en-US" dirty="0"/>
              <a:t>, but </a:t>
            </a:r>
            <a:r>
              <a:rPr lang="en-US" b="1" dirty="0"/>
              <a:t>mane</a:t>
            </a:r>
            <a:r>
              <a:rPr lang="en-US" dirty="0"/>
              <a:t> is a likely context of </a:t>
            </a:r>
            <a:r>
              <a:rPr lang="en-US" b="1" dirty="0"/>
              <a:t>lion</a:t>
            </a:r>
            <a:r>
              <a:rPr lang="en-US" dirty="0"/>
              <a:t> and unlikely for </a:t>
            </a:r>
            <a:r>
              <a:rPr lang="en-US" b="1" dirty="0"/>
              <a:t>animal</a:t>
            </a:r>
            <a:r>
              <a:rPr lang="en-US" dirty="0"/>
              <a:t>, contradicting the DIH.</a:t>
            </a:r>
          </a:p>
          <a:p>
            <a:r>
              <a:rPr lang="en-US" dirty="0" err="1"/>
              <a:t>Rimell</a:t>
            </a:r>
            <a:r>
              <a:rPr lang="en-US" dirty="0"/>
              <a:t> proposes measuring hyponymy using coherence: the contexts of a general term minus those of a hyponym are coherent, but the reverse is not true.</a:t>
            </a:r>
          </a:p>
        </p:txBody>
      </p:sp>
      <p:sp>
        <p:nvSpPr>
          <p:cNvPr id="5" name="TextBox 4">
            <a:extLst>
              <a:ext uri="{FF2B5EF4-FFF2-40B4-BE49-F238E27FC236}">
                <a16:creationId xmlns:a16="http://schemas.microsoft.com/office/drawing/2014/main" id="{287541D2-325F-F145-A893-A9403DC41B1B}"/>
              </a:ext>
            </a:extLst>
          </p:cNvPr>
          <p:cNvSpPr txBox="1"/>
          <p:nvPr/>
        </p:nvSpPr>
        <p:spPr>
          <a:xfrm>
            <a:off x="1661160" y="0"/>
            <a:ext cx="7482840" cy="276999"/>
          </a:xfrm>
          <a:prstGeom prst="rect">
            <a:avLst/>
          </a:prstGeom>
          <a:noFill/>
        </p:spPr>
        <p:txBody>
          <a:bodyPr wrap="square" rtlCol="0">
            <a:spAutoFit/>
          </a:bodyPr>
          <a:lstStyle/>
          <a:p>
            <a:pPr algn="r"/>
            <a:r>
              <a:rPr lang="en-US" sz="1200" dirty="0">
                <a:hlinkClick r:id="rId2"/>
              </a:rPr>
              <a:t>Distributional Lexical Entailment by Topic Coherence</a:t>
            </a:r>
            <a:r>
              <a:rPr lang="en-US" sz="1200" dirty="0"/>
              <a:t>. Laura </a:t>
            </a:r>
            <a:r>
              <a:rPr lang="en-US" sz="1200" dirty="0" err="1"/>
              <a:t>Rimell</a:t>
            </a:r>
            <a:r>
              <a:rPr lang="en-US" sz="1200" dirty="0"/>
              <a:t>. EACL 2014.</a:t>
            </a:r>
            <a:endParaRPr lang="en-US" sz="1050" dirty="0"/>
          </a:p>
        </p:txBody>
      </p:sp>
    </p:spTree>
    <p:extLst>
      <p:ext uri="{BB962C8B-B14F-4D97-AF65-F5344CB8AC3E}">
        <p14:creationId xmlns:p14="http://schemas.microsoft.com/office/powerpoint/2010/main" val="231197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D5010-9492-BB42-B893-D5CFDB44436C}"/>
              </a:ext>
            </a:extLst>
          </p:cNvPr>
          <p:cNvSpPr>
            <a:spLocks noGrp="1"/>
          </p:cNvSpPr>
          <p:nvPr>
            <p:ph type="title"/>
          </p:nvPr>
        </p:nvSpPr>
        <p:spPr/>
        <p:txBody>
          <a:bodyPr/>
          <a:lstStyle/>
          <a:p>
            <a:r>
              <a:rPr lang="en-US" dirty="0"/>
              <a:t>Goal: </a:t>
            </a:r>
            <a:r>
              <a:rPr lang="en-US" dirty="0" err="1"/>
              <a:t>Hypernomy</a:t>
            </a:r>
            <a:endParaRPr lang="en-US" dirty="0"/>
          </a:p>
        </p:txBody>
      </p:sp>
      <p:sp>
        <p:nvSpPr>
          <p:cNvPr id="3" name="Content Placeholder 2">
            <a:extLst>
              <a:ext uri="{FF2B5EF4-FFF2-40B4-BE49-F238E27FC236}">
                <a16:creationId xmlns:a16="http://schemas.microsoft.com/office/drawing/2014/main" id="{0735670F-C0DE-E34D-A546-146CF38BC685}"/>
              </a:ext>
            </a:extLst>
          </p:cNvPr>
          <p:cNvSpPr>
            <a:spLocks noGrp="1"/>
          </p:cNvSpPr>
          <p:nvPr>
            <p:ph idx="1"/>
          </p:nvPr>
        </p:nvSpPr>
        <p:spPr/>
        <p:txBody>
          <a:bodyPr/>
          <a:lstStyle/>
          <a:p>
            <a:r>
              <a:rPr lang="en-US" dirty="0" err="1"/>
              <a:t>Vendrovet</a:t>
            </a:r>
            <a:r>
              <a:rPr lang="en-US" dirty="0"/>
              <a:t> al. (2016) use non-negative vectors, where one vector is a hyponym of another if it has a larger value in every dimension. </a:t>
            </a:r>
          </a:p>
        </p:txBody>
      </p:sp>
      <p:sp>
        <p:nvSpPr>
          <p:cNvPr id="4" name="TextBox 3">
            <a:extLst>
              <a:ext uri="{FF2B5EF4-FFF2-40B4-BE49-F238E27FC236}">
                <a16:creationId xmlns:a16="http://schemas.microsoft.com/office/drawing/2014/main" id="{F58F71F4-DAC0-8248-9128-372783701EE8}"/>
              </a:ext>
            </a:extLst>
          </p:cNvPr>
          <p:cNvSpPr txBox="1"/>
          <p:nvPr/>
        </p:nvSpPr>
        <p:spPr>
          <a:xfrm>
            <a:off x="1661160" y="0"/>
            <a:ext cx="7482840" cy="276999"/>
          </a:xfrm>
          <a:prstGeom prst="rect">
            <a:avLst/>
          </a:prstGeom>
          <a:noFill/>
        </p:spPr>
        <p:txBody>
          <a:bodyPr wrap="square" rtlCol="0">
            <a:spAutoFit/>
          </a:bodyPr>
          <a:lstStyle/>
          <a:p>
            <a:pPr algn="r"/>
            <a:r>
              <a:rPr lang="en-US" sz="1200" dirty="0"/>
              <a:t>Order Embeddings of Images and Language. Ivan </a:t>
            </a:r>
            <a:r>
              <a:rPr lang="en-US" sz="1200" dirty="0" err="1"/>
              <a:t>Vendrov</a:t>
            </a:r>
            <a:r>
              <a:rPr lang="en-US" sz="1200" dirty="0"/>
              <a:t>, Ryan </a:t>
            </a:r>
            <a:r>
              <a:rPr lang="en-US" sz="1200" dirty="0" err="1"/>
              <a:t>Kiros</a:t>
            </a:r>
            <a:r>
              <a:rPr lang="en-US" sz="1200" dirty="0"/>
              <a:t>, </a:t>
            </a:r>
            <a:r>
              <a:rPr lang="en-US" sz="1200" dirty="0" err="1"/>
              <a:t>Sanja</a:t>
            </a:r>
            <a:r>
              <a:rPr lang="en-US" sz="1200" dirty="0"/>
              <a:t> Fidler, Raquel </a:t>
            </a:r>
            <a:r>
              <a:rPr lang="en-US" sz="1200" dirty="0" err="1"/>
              <a:t>Urtasun</a:t>
            </a:r>
            <a:r>
              <a:rPr lang="en-US" sz="1200" dirty="0"/>
              <a:t>. ICLR 2016.</a:t>
            </a:r>
            <a:endParaRPr lang="en-US" sz="1050" dirty="0"/>
          </a:p>
        </p:txBody>
      </p:sp>
      <p:pic>
        <p:nvPicPr>
          <p:cNvPr id="6" name="Picture 5">
            <a:extLst>
              <a:ext uri="{FF2B5EF4-FFF2-40B4-BE49-F238E27FC236}">
                <a16:creationId xmlns:a16="http://schemas.microsoft.com/office/drawing/2014/main" id="{36D6D871-DA1A-A84E-8B2B-9452E1B5F4AF}"/>
              </a:ext>
            </a:extLst>
          </p:cNvPr>
          <p:cNvPicPr>
            <a:picLocks noChangeAspect="1"/>
          </p:cNvPicPr>
          <p:nvPr/>
        </p:nvPicPr>
        <p:blipFill>
          <a:blip r:embed="rId2"/>
          <a:stretch>
            <a:fillRect/>
          </a:stretch>
        </p:blipFill>
        <p:spPr>
          <a:xfrm>
            <a:off x="1661160" y="2665308"/>
            <a:ext cx="5487563" cy="4160338"/>
          </a:xfrm>
          <a:prstGeom prst="rect">
            <a:avLst/>
          </a:prstGeom>
        </p:spPr>
      </p:pic>
    </p:spTree>
    <p:extLst>
      <p:ext uri="{BB962C8B-B14F-4D97-AF65-F5344CB8AC3E}">
        <p14:creationId xmlns:p14="http://schemas.microsoft.com/office/powerpoint/2010/main" val="284960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a:solidFill>
                  <a:srgbClr val="FFFFFF"/>
                </a:solidFill>
              </a:rPr>
              <a:t>Recap: Vector Semantics</a:t>
            </a:r>
          </a:p>
        </p:txBody>
      </p:sp>
      <p:sp>
        <p:nvSpPr>
          <p:cNvPr id="3" name="Content Placeholder 2"/>
          <p:cNvSpPr>
            <a:spLocks noGrp="1"/>
          </p:cNvSpPr>
          <p:nvPr>
            <p:ph idx="1"/>
          </p:nvPr>
        </p:nvSpPr>
        <p:spPr>
          <a:xfrm>
            <a:off x="822960" y="1086678"/>
            <a:ext cx="7520940" cy="3471467"/>
          </a:xfrm>
        </p:spPr>
        <p:txBody>
          <a:bodyPr>
            <a:normAutofit/>
          </a:bodyPr>
          <a:lstStyle/>
          <a:p>
            <a:r>
              <a:rPr lang="en-US" sz="2200" b="1" dirty="0"/>
              <a:t>Embeddings</a:t>
            </a:r>
            <a:r>
              <a:rPr lang="en-US" sz="2200" dirty="0"/>
              <a:t> = vector models of meaning</a:t>
            </a:r>
          </a:p>
          <a:p>
            <a:pPr lvl="1"/>
            <a:r>
              <a:rPr lang="en-US" sz="2200" dirty="0"/>
              <a:t>More fine-grained than just a string or index</a:t>
            </a:r>
          </a:p>
          <a:p>
            <a:pPr lvl="1"/>
            <a:r>
              <a:rPr lang="en-US" sz="2200" dirty="0"/>
              <a:t>Especially good at modeling similarity/analogy</a:t>
            </a:r>
          </a:p>
          <a:p>
            <a:pPr lvl="1"/>
            <a:r>
              <a:rPr lang="en-US" sz="2200" dirty="0"/>
              <a:t>Can use sparse models (</a:t>
            </a:r>
            <a:r>
              <a:rPr lang="en-US" sz="2200" dirty="0" err="1"/>
              <a:t>tf-idf</a:t>
            </a:r>
            <a:r>
              <a:rPr lang="en-US" sz="2200" dirty="0"/>
              <a:t>) or dense models (word2vec, </a:t>
            </a:r>
            <a:r>
              <a:rPr lang="en-US" sz="2200" dirty="0" err="1"/>
              <a:t>GLoVE</a:t>
            </a:r>
            <a:r>
              <a:rPr lang="en-US" sz="2200" dirty="0"/>
              <a:t>)</a:t>
            </a:r>
          </a:p>
          <a:p>
            <a:pPr lvl="1"/>
            <a:r>
              <a:rPr lang="en-US" sz="2200" dirty="0"/>
              <a:t>Just download them and use cosines!!</a:t>
            </a:r>
          </a:p>
          <a:p>
            <a:r>
              <a:rPr lang="en-US" sz="2200" b="1" dirty="0"/>
              <a:t>Distributional Information is key</a:t>
            </a:r>
          </a:p>
          <a:p>
            <a:pPr lvl="1"/>
            <a:endParaRPr lang="en-US" dirty="0"/>
          </a:p>
          <a:p>
            <a:pPr lvl="1"/>
            <a:endParaRPr lang="en-US" sz="2000" dirty="0"/>
          </a:p>
          <a:p>
            <a:pPr marL="0">
              <a:buNone/>
            </a:pPr>
            <a:endParaRPr lang="en-US" sz="2200"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3491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205A-7361-F145-8D7E-00F4AD30F590}"/>
              </a:ext>
            </a:extLst>
          </p:cNvPr>
          <p:cNvSpPr>
            <a:spLocks noGrp="1"/>
          </p:cNvSpPr>
          <p:nvPr>
            <p:ph type="title"/>
          </p:nvPr>
        </p:nvSpPr>
        <p:spPr/>
        <p:txBody>
          <a:bodyPr/>
          <a:lstStyle/>
          <a:p>
            <a:r>
              <a:rPr lang="en-US" dirty="0"/>
              <a:t>Goal: Compositionality</a:t>
            </a:r>
          </a:p>
        </p:txBody>
      </p:sp>
      <p:sp>
        <p:nvSpPr>
          <p:cNvPr id="3" name="Content Placeholder 2">
            <a:extLst>
              <a:ext uri="{FF2B5EF4-FFF2-40B4-BE49-F238E27FC236}">
                <a16:creationId xmlns:a16="http://schemas.microsoft.com/office/drawing/2014/main" id="{1095D266-2E05-C44A-9FF6-11841AAA0375}"/>
              </a:ext>
            </a:extLst>
          </p:cNvPr>
          <p:cNvSpPr>
            <a:spLocks noGrp="1"/>
          </p:cNvSpPr>
          <p:nvPr>
            <p:ph idx="1"/>
          </p:nvPr>
        </p:nvSpPr>
        <p:spPr/>
        <p:txBody>
          <a:bodyPr/>
          <a:lstStyle/>
          <a:p>
            <a:r>
              <a:rPr lang="en-US" dirty="0"/>
              <a:t>Language is </a:t>
            </a:r>
            <a:r>
              <a:rPr lang="en-US" b="1" dirty="0"/>
              <a:t>productive.</a:t>
            </a:r>
            <a:r>
              <a:rPr lang="en-US" dirty="0"/>
              <a:t> We can understand completely new sentences, as long as we know each word in the sentence.  One goal for a semantic model is to be able to </a:t>
            </a:r>
            <a:r>
              <a:rPr lang="en-US" b="1" dirty="0"/>
              <a:t>derive</a:t>
            </a:r>
            <a:r>
              <a:rPr lang="en-US" dirty="0"/>
              <a:t> the meaning of a sentence from its parts, so that we can generalize to new combinations.  This is known as </a:t>
            </a:r>
            <a:r>
              <a:rPr lang="en-US" b="1" dirty="0"/>
              <a:t>compositionality. </a:t>
            </a:r>
          </a:p>
        </p:txBody>
      </p:sp>
    </p:spTree>
    <p:extLst>
      <p:ext uri="{BB962C8B-B14F-4D97-AF65-F5344CB8AC3E}">
        <p14:creationId xmlns:p14="http://schemas.microsoft.com/office/powerpoint/2010/main" val="1315681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205A-7361-F145-8D7E-00F4AD30F590}"/>
              </a:ext>
            </a:extLst>
          </p:cNvPr>
          <p:cNvSpPr>
            <a:spLocks noGrp="1"/>
          </p:cNvSpPr>
          <p:nvPr>
            <p:ph type="title"/>
          </p:nvPr>
        </p:nvSpPr>
        <p:spPr/>
        <p:txBody>
          <a:bodyPr/>
          <a:lstStyle/>
          <a:p>
            <a:r>
              <a:rPr lang="en-US" dirty="0"/>
              <a:t>Goal: Compositionality</a:t>
            </a:r>
          </a:p>
        </p:txBody>
      </p:sp>
      <p:sp>
        <p:nvSpPr>
          <p:cNvPr id="3" name="Content Placeholder 2">
            <a:extLst>
              <a:ext uri="{FF2B5EF4-FFF2-40B4-BE49-F238E27FC236}">
                <a16:creationId xmlns:a16="http://schemas.microsoft.com/office/drawing/2014/main" id="{1095D266-2E05-C44A-9FF6-11841AAA0375}"/>
              </a:ext>
            </a:extLst>
          </p:cNvPr>
          <p:cNvSpPr>
            <a:spLocks noGrp="1"/>
          </p:cNvSpPr>
          <p:nvPr>
            <p:ph idx="1"/>
          </p:nvPr>
        </p:nvSpPr>
        <p:spPr/>
        <p:txBody>
          <a:bodyPr/>
          <a:lstStyle/>
          <a:p>
            <a:r>
              <a:rPr lang="en-US" dirty="0"/>
              <a:t>For vector space models, we have the challenge of how to </a:t>
            </a:r>
            <a:r>
              <a:rPr lang="en-US" b="1" dirty="0"/>
              <a:t>compose</a:t>
            </a:r>
            <a:r>
              <a:rPr lang="en-US" dirty="0"/>
              <a:t> word vectors to construct </a:t>
            </a:r>
            <a:r>
              <a:rPr lang="en-US" b="1" dirty="0"/>
              <a:t>phrase representation</a:t>
            </a:r>
            <a:r>
              <a:rPr lang="en-US" dirty="0"/>
              <a:t>.  One option is to represent phrases as vectors too.</a:t>
            </a:r>
          </a:p>
          <a:p>
            <a:r>
              <a:rPr lang="en-US" dirty="0"/>
              <a:t>If we use the same vector space as for words, the challenge is then to find a composition function that maps a pair of vectors onto a new vectors.</a:t>
            </a:r>
          </a:p>
          <a:p>
            <a:r>
              <a:rPr lang="en-US" dirty="0"/>
              <a:t>Mitchell and </a:t>
            </a:r>
            <a:r>
              <a:rPr lang="en-US" dirty="0" err="1"/>
              <a:t>Lapata</a:t>
            </a:r>
            <a:r>
              <a:rPr lang="en-US" dirty="0"/>
              <a:t> experimented with a variety of functions and found that component-wise multiplication was as good or better than other functions that they tried.</a:t>
            </a:r>
          </a:p>
          <a:p>
            <a:endParaRPr lang="en-US" dirty="0"/>
          </a:p>
        </p:txBody>
      </p:sp>
      <p:sp>
        <p:nvSpPr>
          <p:cNvPr id="4" name="TextBox 3">
            <a:extLst>
              <a:ext uri="{FF2B5EF4-FFF2-40B4-BE49-F238E27FC236}">
                <a16:creationId xmlns:a16="http://schemas.microsoft.com/office/drawing/2014/main" id="{D25753B5-90BF-FA47-91EC-5B89D4DCB0C1}"/>
              </a:ext>
            </a:extLst>
          </p:cNvPr>
          <p:cNvSpPr txBox="1"/>
          <p:nvPr/>
        </p:nvSpPr>
        <p:spPr>
          <a:xfrm>
            <a:off x="1661160" y="0"/>
            <a:ext cx="7482840" cy="276999"/>
          </a:xfrm>
          <a:prstGeom prst="rect">
            <a:avLst/>
          </a:prstGeom>
          <a:noFill/>
        </p:spPr>
        <p:txBody>
          <a:bodyPr wrap="square" rtlCol="0">
            <a:spAutoFit/>
          </a:bodyPr>
          <a:lstStyle/>
          <a:p>
            <a:pPr algn="r"/>
            <a:r>
              <a:rPr lang="en-US" sz="1200" dirty="0">
                <a:hlinkClick r:id="rId2"/>
              </a:rPr>
              <a:t>Vector-based models of semantic composition</a:t>
            </a:r>
            <a:r>
              <a:rPr lang="en-US" sz="1200" dirty="0"/>
              <a:t>. Jeff Mitchell and Mirella </a:t>
            </a:r>
            <a:r>
              <a:rPr lang="en-US" sz="1200" dirty="0" err="1"/>
              <a:t>Lapata</a:t>
            </a:r>
            <a:r>
              <a:rPr lang="en-US" sz="1200" dirty="0"/>
              <a:t>. ACL 2010.</a:t>
            </a:r>
            <a:endParaRPr lang="en-US" sz="1050" dirty="0"/>
          </a:p>
        </p:txBody>
      </p:sp>
    </p:spTree>
    <p:extLst>
      <p:ext uri="{BB962C8B-B14F-4D97-AF65-F5344CB8AC3E}">
        <p14:creationId xmlns:p14="http://schemas.microsoft.com/office/powerpoint/2010/main" val="1920803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57" y="0"/>
            <a:ext cx="8361485" cy="6858000"/>
          </a:xfrm>
          <a:prstGeom prst="rect">
            <a:avLst/>
          </a:prstGeom>
        </p:spPr>
      </p:pic>
    </p:spTree>
    <p:extLst>
      <p:ext uri="{BB962C8B-B14F-4D97-AF65-F5344CB8AC3E}">
        <p14:creationId xmlns:p14="http://schemas.microsoft.com/office/powerpoint/2010/main" val="3224140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A2A0-03AB-DF4A-8585-17A8D0A92047}"/>
              </a:ext>
            </a:extLst>
          </p:cNvPr>
          <p:cNvSpPr>
            <a:spLocks noGrp="1"/>
          </p:cNvSpPr>
          <p:nvPr>
            <p:ph type="title"/>
          </p:nvPr>
        </p:nvSpPr>
        <p:spPr/>
        <p:txBody>
          <a:bodyPr/>
          <a:lstStyle/>
          <a:p>
            <a:r>
              <a:rPr lang="en-US" dirty="0"/>
              <a:t>Goal: Compositionality</a:t>
            </a:r>
          </a:p>
        </p:txBody>
      </p:sp>
      <p:sp>
        <p:nvSpPr>
          <p:cNvPr id="3" name="Content Placeholder 2">
            <a:extLst>
              <a:ext uri="{FF2B5EF4-FFF2-40B4-BE49-F238E27FC236}">
                <a16:creationId xmlns:a16="http://schemas.microsoft.com/office/drawing/2014/main" id="{CEDDE3E7-0E56-0B42-B097-4F9BE716AB94}"/>
              </a:ext>
            </a:extLst>
          </p:cNvPr>
          <p:cNvSpPr>
            <a:spLocks noGrp="1"/>
          </p:cNvSpPr>
          <p:nvPr>
            <p:ph idx="1"/>
          </p:nvPr>
        </p:nvSpPr>
        <p:spPr/>
        <p:txBody>
          <a:bodyPr/>
          <a:lstStyle/>
          <a:p>
            <a:pPr marL="0" indent="0">
              <a:buNone/>
            </a:pPr>
            <a:r>
              <a:rPr lang="en-US" dirty="0"/>
              <a:t>The problem with </a:t>
            </a:r>
            <a:r>
              <a:rPr lang="en-US" dirty="0" err="1"/>
              <a:t>componentwise</a:t>
            </a:r>
            <a:r>
              <a:rPr lang="en-US" dirty="0"/>
              <a:t> multiplication is that it is commutative and therefore insensitive to word order.</a:t>
            </a:r>
          </a:p>
          <a:p>
            <a:pPr marL="0" indent="0">
              <a:buNone/>
            </a:pPr>
            <a:r>
              <a:rPr lang="en-US" dirty="0"/>
              <a:t>These two sentences contain exactly the same words, but they do not have the same meaning:</a:t>
            </a:r>
          </a:p>
          <a:p>
            <a:pPr marL="457200" indent="-457200">
              <a:buFont typeface="+mj-lt"/>
              <a:buAutoNum type="arabicPeriod"/>
            </a:pPr>
            <a:r>
              <a:rPr lang="en-US" dirty="0"/>
              <a:t>It was not the sales manager who hit the bottle that day, but the office worker with the serious drinking problem.</a:t>
            </a:r>
          </a:p>
          <a:p>
            <a:pPr marL="457200" indent="-457200">
              <a:buFont typeface="+mj-lt"/>
              <a:buAutoNum type="arabicPeriod"/>
            </a:pPr>
            <a:r>
              <a:rPr lang="en-US" dirty="0"/>
              <a:t>hat day the office manager, who was drinking, hit the problem sales worker with a bottle, but it was not serious. </a:t>
            </a:r>
          </a:p>
          <a:p>
            <a:pPr marL="0" indent="0">
              <a:buNone/>
            </a:pPr>
            <a:br>
              <a:rPr lang="en-US" dirty="0"/>
            </a:br>
            <a:endParaRPr lang="en-US" dirty="0"/>
          </a:p>
          <a:p>
            <a:endParaRPr lang="en-US" dirty="0"/>
          </a:p>
        </p:txBody>
      </p:sp>
      <p:sp>
        <p:nvSpPr>
          <p:cNvPr id="4" name="TextBox 3">
            <a:extLst>
              <a:ext uri="{FF2B5EF4-FFF2-40B4-BE49-F238E27FC236}">
                <a16:creationId xmlns:a16="http://schemas.microsoft.com/office/drawing/2014/main" id="{7C3D6921-F8EC-0447-B8D6-AEA4BC58D34F}"/>
              </a:ext>
            </a:extLst>
          </p:cNvPr>
          <p:cNvSpPr txBox="1"/>
          <p:nvPr/>
        </p:nvSpPr>
        <p:spPr>
          <a:xfrm>
            <a:off x="1661160" y="0"/>
            <a:ext cx="7482840" cy="276999"/>
          </a:xfrm>
          <a:prstGeom prst="rect">
            <a:avLst/>
          </a:prstGeom>
          <a:noFill/>
        </p:spPr>
        <p:txBody>
          <a:bodyPr wrap="square" rtlCol="0">
            <a:spAutoFit/>
          </a:bodyPr>
          <a:lstStyle/>
          <a:p>
            <a:pPr algn="r"/>
            <a:r>
              <a:rPr lang="en-US" sz="1200" dirty="0">
                <a:hlinkClick r:id="rId2"/>
              </a:rPr>
              <a:t>Vector-based models of semantic composition</a:t>
            </a:r>
            <a:r>
              <a:rPr lang="en-US" sz="1200" dirty="0"/>
              <a:t>. Jeff Mitchell and Mirella </a:t>
            </a:r>
            <a:r>
              <a:rPr lang="en-US" sz="1200" dirty="0" err="1"/>
              <a:t>Lapata</a:t>
            </a:r>
            <a:r>
              <a:rPr lang="en-US" sz="1200" dirty="0"/>
              <a:t>. ACL 2010.</a:t>
            </a:r>
            <a:endParaRPr lang="en-US" sz="1050" dirty="0"/>
          </a:p>
        </p:txBody>
      </p:sp>
    </p:spTree>
    <p:extLst>
      <p:ext uri="{BB962C8B-B14F-4D97-AF65-F5344CB8AC3E}">
        <p14:creationId xmlns:p14="http://schemas.microsoft.com/office/powerpoint/2010/main" val="2096175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a:t>Goal: Grounding</a:t>
            </a:r>
          </a:p>
        </p:txBody>
      </p:sp>
      <p:sp>
        <p:nvSpPr>
          <p:cNvPr id="3" name="Content Placeholder 2"/>
          <p:cNvSpPr>
            <a:spLocks noGrp="1"/>
          </p:cNvSpPr>
          <p:nvPr>
            <p:ph idx="1"/>
          </p:nvPr>
        </p:nvSpPr>
        <p:spPr>
          <a:xfrm>
            <a:off x="822959" y="2417234"/>
            <a:ext cx="7543801" cy="4023360"/>
          </a:xfrm>
        </p:spPr>
        <p:txBody>
          <a:bodyPr>
            <a:normAutofit/>
          </a:bodyPr>
          <a:lstStyle/>
          <a:p>
            <a:r>
              <a:rPr lang="en-US" dirty="0"/>
              <a:t>A semantic model should capture how language relates to the world via sensory perception and motor control.</a:t>
            </a:r>
          </a:p>
          <a:p>
            <a:r>
              <a:rPr lang="en-US" dirty="0"/>
              <a:t>The process of connecting language to the world is called </a:t>
            </a:r>
            <a:r>
              <a:rPr lang="en-US" b="1" dirty="0"/>
              <a:t>grounding</a:t>
            </a:r>
            <a:r>
              <a:rPr lang="en-US" dirty="0"/>
              <a:t>.</a:t>
            </a:r>
          </a:p>
          <a:p>
            <a:r>
              <a:rPr lang="en-US" dirty="0"/>
              <a:t>Vector space models that rely entirely on how words co-occur with other words is not grounded, since they are constructed solely from text.</a:t>
            </a:r>
          </a:p>
        </p:txBody>
      </p:sp>
    </p:spTree>
    <p:extLst>
      <p:ext uri="{BB962C8B-B14F-4D97-AF65-F5344CB8AC3E}">
        <p14:creationId xmlns:p14="http://schemas.microsoft.com/office/powerpoint/2010/main" val="1962634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3F1F-B143-9A4D-AA7E-48E205D0009A}"/>
              </a:ext>
            </a:extLst>
          </p:cNvPr>
          <p:cNvSpPr>
            <a:spLocks noGrp="1"/>
          </p:cNvSpPr>
          <p:nvPr>
            <p:ph type="title"/>
          </p:nvPr>
        </p:nvSpPr>
        <p:spPr/>
        <p:txBody>
          <a:bodyPr/>
          <a:lstStyle/>
          <a:p>
            <a:r>
              <a:rPr lang="en-US" dirty="0"/>
              <a:t>Goal: Grounding</a:t>
            </a:r>
          </a:p>
        </p:txBody>
      </p:sp>
      <p:sp>
        <p:nvSpPr>
          <p:cNvPr id="3" name="Content Placeholder 2">
            <a:extLst>
              <a:ext uri="{FF2B5EF4-FFF2-40B4-BE49-F238E27FC236}">
                <a16:creationId xmlns:a16="http://schemas.microsoft.com/office/drawing/2014/main" id="{5B9A739E-3AFF-2D44-802F-0459C103853D}"/>
              </a:ext>
            </a:extLst>
          </p:cNvPr>
          <p:cNvSpPr>
            <a:spLocks noGrp="1"/>
          </p:cNvSpPr>
          <p:nvPr>
            <p:ph idx="1"/>
          </p:nvPr>
        </p:nvSpPr>
        <p:spPr/>
        <p:txBody>
          <a:bodyPr/>
          <a:lstStyle/>
          <a:p>
            <a:r>
              <a:rPr lang="en-US" dirty="0"/>
              <a:t>Many experimental studies in language acquisition suggest that word meaning arises not only from exposure to the linguistic environment but also from our interaction with the physical world. </a:t>
            </a:r>
            <a:br>
              <a:rPr lang="en-US" dirty="0"/>
            </a:br>
            <a:br>
              <a:rPr lang="en-US" dirty="0"/>
            </a:br>
            <a:r>
              <a:rPr lang="en-US" dirty="0"/>
              <a:t>Use collections of documents that contain pictures</a:t>
            </a:r>
          </a:p>
        </p:txBody>
      </p:sp>
      <p:sp>
        <p:nvSpPr>
          <p:cNvPr id="5" name="TextBox 4">
            <a:extLst>
              <a:ext uri="{FF2B5EF4-FFF2-40B4-BE49-F238E27FC236}">
                <a16:creationId xmlns:a16="http://schemas.microsoft.com/office/drawing/2014/main" id="{A8192F8E-47B4-8D46-B94B-4B3EBE5398C9}"/>
              </a:ext>
            </a:extLst>
          </p:cNvPr>
          <p:cNvSpPr txBox="1"/>
          <p:nvPr/>
        </p:nvSpPr>
        <p:spPr>
          <a:xfrm>
            <a:off x="1661160" y="0"/>
            <a:ext cx="7482840" cy="276999"/>
          </a:xfrm>
          <a:prstGeom prst="rect">
            <a:avLst/>
          </a:prstGeom>
          <a:noFill/>
        </p:spPr>
        <p:txBody>
          <a:bodyPr wrap="square" rtlCol="0">
            <a:spAutoFit/>
          </a:bodyPr>
          <a:lstStyle/>
          <a:p>
            <a:pPr algn="r"/>
            <a:r>
              <a:rPr lang="en-US" sz="1200" dirty="0" err="1"/>
              <a:t>Yansong</a:t>
            </a:r>
            <a:r>
              <a:rPr lang="en-US" sz="1200" dirty="0"/>
              <a:t> Feng and Mirella </a:t>
            </a:r>
            <a:r>
              <a:rPr lang="en-US" sz="1200" dirty="0" err="1"/>
              <a:t>Lapata</a:t>
            </a:r>
            <a:r>
              <a:rPr lang="en-US" sz="1200" dirty="0"/>
              <a:t> (2010). Visual Information in Semantic Representation. Proceedings of NAACL.</a:t>
            </a:r>
            <a:endParaRPr lang="en-US" sz="1050" dirty="0"/>
          </a:p>
        </p:txBody>
      </p:sp>
      <p:pic>
        <p:nvPicPr>
          <p:cNvPr id="6" name="Picture 5">
            <a:extLst>
              <a:ext uri="{FF2B5EF4-FFF2-40B4-BE49-F238E27FC236}">
                <a16:creationId xmlns:a16="http://schemas.microsoft.com/office/drawing/2014/main" id="{F263AEF4-5652-BA40-8060-3AA95AB99DD0}"/>
              </a:ext>
            </a:extLst>
          </p:cNvPr>
          <p:cNvPicPr>
            <a:picLocks noChangeAspect="1"/>
          </p:cNvPicPr>
          <p:nvPr/>
        </p:nvPicPr>
        <p:blipFill>
          <a:blip r:embed="rId2"/>
          <a:stretch>
            <a:fillRect/>
          </a:stretch>
        </p:blipFill>
        <p:spPr>
          <a:xfrm>
            <a:off x="2523265" y="3276600"/>
            <a:ext cx="4143188" cy="3581400"/>
          </a:xfrm>
          <a:prstGeom prst="rect">
            <a:avLst/>
          </a:prstGeom>
        </p:spPr>
      </p:pic>
    </p:spTree>
    <p:extLst>
      <p:ext uri="{BB962C8B-B14F-4D97-AF65-F5344CB8AC3E}">
        <p14:creationId xmlns:p14="http://schemas.microsoft.com/office/powerpoint/2010/main" val="1914212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3F1F-B143-9A4D-AA7E-48E205D0009A}"/>
              </a:ext>
            </a:extLst>
          </p:cNvPr>
          <p:cNvSpPr>
            <a:spLocks noGrp="1"/>
          </p:cNvSpPr>
          <p:nvPr>
            <p:ph type="title"/>
          </p:nvPr>
        </p:nvSpPr>
        <p:spPr/>
        <p:txBody>
          <a:bodyPr/>
          <a:lstStyle/>
          <a:p>
            <a:r>
              <a:rPr lang="en-US" dirty="0"/>
              <a:t>Goal: Grounding</a:t>
            </a:r>
          </a:p>
        </p:txBody>
      </p:sp>
      <p:sp>
        <p:nvSpPr>
          <p:cNvPr id="3" name="Content Placeholder 2">
            <a:extLst>
              <a:ext uri="{FF2B5EF4-FFF2-40B4-BE49-F238E27FC236}">
                <a16:creationId xmlns:a16="http://schemas.microsoft.com/office/drawing/2014/main" id="{5B9A739E-3AFF-2D44-802F-0459C103853D}"/>
              </a:ext>
            </a:extLst>
          </p:cNvPr>
          <p:cNvSpPr>
            <a:spLocks noGrp="1"/>
          </p:cNvSpPr>
          <p:nvPr>
            <p:ph idx="1"/>
          </p:nvPr>
        </p:nvSpPr>
        <p:spPr/>
        <p:txBody>
          <a:bodyPr/>
          <a:lstStyle/>
          <a:p>
            <a:r>
              <a:rPr lang="en-US" dirty="0"/>
              <a:t>Many experimental studies in language acquisition suggest that word meaning arises not only from exposure to the linguistic environment but also from our interaction with the physical world. </a:t>
            </a:r>
            <a:br>
              <a:rPr lang="en-US" dirty="0"/>
            </a:br>
            <a:br>
              <a:rPr lang="en-US" dirty="0"/>
            </a:br>
            <a:r>
              <a:rPr lang="en-US" dirty="0"/>
              <a:t>Use collections of documents that contain pictures</a:t>
            </a:r>
          </a:p>
        </p:txBody>
      </p:sp>
      <p:sp>
        <p:nvSpPr>
          <p:cNvPr id="5" name="TextBox 4">
            <a:extLst>
              <a:ext uri="{FF2B5EF4-FFF2-40B4-BE49-F238E27FC236}">
                <a16:creationId xmlns:a16="http://schemas.microsoft.com/office/drawing/2014/main" id="{A8192F8E-47B4-8D46-B94B-4B3EBE5398C9}"/>
              </a:ext>
            </a:extLst>
          </p:cNvPr>
          <p:cNvSpPr txBox="1"/>
          <p:nvPr/>
        </p:nvSpPr>
        <p:spPr>
          <a:xfrm>
            <a:off x="1661160" y="0"/>
            <a:ext cx="7482840" cy="276999"/>
          </a:xfrm>
          <a:prstGeom prst="rect">
            <a:avLst/>
          </a:prstGeom>
          <a:noFill/>
        </p:spPr>
        <p:txBody>
          <a:bodyPr wrap="square" rtlCol="0">
            <a:spAutoFit/>
          </a:bodyPr>
          <a:lstStyle/>
          <a:p>
            <a:pPr algn="r"/>
            <a:r>
              <a:rPr lang="en-US" sz="1200" dirty="0" err="1"/>
              <a:t>Yansong</a:t>
            </a:r>
            <a:r>
              <a:rPr lang="en-US" sz="1200" dirty="0"/>
              <a:t> Feng and Mirella </a:t>
            </a:r>
            <a:r>
              <a:rPr lang="en-US" sz="1200" dirty="0" err="1"/>
              <a:t>Lapata</a:t>
            </a:r>
            <a:r>
              <a:rPr lang="en-US" sz="1200" dirty="0"/>
              <a:t> (2010). Visual Information in Semantic Representation. Proceedings of NAACL.</a:t>
            </a:r>
            <a:endParaRPr lang="en-US" sz="1050" dirty="0"/>
          </a:p>
        </p:txBody>
      </p:sp>
      <p:pic>
        <p:nvPicPr>
          <p:cNvPr id="4" name="Picture 3">
            <a:extLst>
              <a:ext uri="{FF2B5EF4-FFF2-40B4-BE49-F238E27FC236}">
                <a16:creationId xmlns:a16="http://schemas.microsoft.com/office/drawing/2014/main" id="{D8AB2290-7DA6-1349-802F-0F63BA81D4DD}"/>
              </a:ext>
            </a:extLst>
          </p:cNvPr>
          <p:cNvPicPr>
            <a:picLocks noChangeAspect="1"/>
          </p:cNvPicPr>
          <p:nvPr/>
        </p:nvPicPr>
        <p:blipFill>
          <a:blip r:embed="rId3"/>
          <a:stretch>
            <a:fillRect/>
          </a:stretch>
        </p:blipFill>
        <p:spPr>
          <a:xfrm>
            <a:off x="1121107" y="3588597"/>
            <a:ext cx="6947503" cy="2774950"/>
          </a:xfrm>
          <a:prstGeom prst="rect">
            <a:avLst/>
          </a:prstGeom>
        </p:spPr>
      </p:pic>
    </p:spTree>
    <p:extLst>
      <p:ext uri="{BB962C8B-B14F-4D97-AF65-F5344CB8AC3E}">
        <p14:creationId xmlns:p14="http://schemas.microsoft.com/office/powerpoint/2010/main" val="924450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3F1F-B143-9A4D-AA7E-48E205D0009A}"/>
              </a:ext>
            </a:extLst>
          </p:cNvPr>
          <p:cNvSpPr>
            <a:spLocks noGrp="1"/>
          </p:cNvSpPr>
          <p:nvPr>
            <p:ph type="title"/>
          </p:nvPr>
        </p:nvSpPr>
        <p:spPr/>
        <p:txBody>
          <a:bodyPr/>
          <a:lstStyle/>
          <a:p>
            <a:r>
              <a:rPr lang="en-US" dirty="0"/>
              <a:t>Goal: Grounding</a:t>
            </a:r>
          </a:p>
        </p:txBody>
      </p:sp>
      <p:sp>
        <p:nvSpPr>
          <p:cNvPr id="3" name="Content Placeholder 2">
            <a:extLst>
              <a:ext uri="{FF2B5EF4-FFF2-40B4-BE49-F238E27FC236}">
                <a16:creationId xmlns:a16="http://schemas.microsoft.com/office/drawing/2014/main" id="{5B9A739E-3AFF-2D44-802F-0459C103853D}"/>
              </a:ext>
            </a:extLst>
          </p:cNvPr>
          <p:cNvSpPr>
            <a:spLocks noGrp="1"/>
          </p:cNvSpPr>
          <p:nvPr>
            <p:ph idx="1"/>
          </p:nvPr>
        </p:nvSpPr>
        <p:spPr/>
        <p:txBody>
          <a:bodyPr/>
          <a:lstStyle/>
          <a:p>
            <a:endParaRPr lang="en-US" dirty="0"/>
          </a:p>
          <a:p>
            <a:r>
              <a:rPr lang="en-US" dirty="0"/>
              <a:t>How can we ground a distributional semantic model?  Simplest way train word vectors, and then concatenate them with image vectors. </a:t>
            </a:r>
          </a:p>
          <a:p>
            <a:endParaRPr lang="en-US" dirty="0"/>
          </a:p>
        </p:txBody>
      </p:sp>
      <p:pic>
        <p:nvPicPr>
          <p:cNvPr id="4" name="Picture 3">
            <a:extLst>
              <a:ext uri="{FF2B5EF4-FFF2-40B4-BE49-F238E27FC236}">
                <a16:creationId xmlns:a16="http://schemas.microsoft.com/office/drawing/2014/main" id="{414DC3C9-4E5E-4143-BFA3-CBDB49CA63C1}"/>
              </a:ext>
            </a:extLst>
          </p:cNvPr>
          <p:cNvPicPr>
            <a:picLocks noChangeAspect="1"/>
          </p:cNvPicPr>
          <p:nvPr/>
        </p:nvPicPr>
        <p:blipFill>
          <a:blip r:embed="rId2"/>
          <a:stretch>
            <a:fillRect/>
          </a:stretch>
        </p:blipFill>
        <p:spPr>
          <a:xfrm>
            <a:off x="1905000" y="2813992"/>
            <a:ext cx="5664291" cy="4232992"/>
          </a:xfrm>
          <a:prstGeom prst="rect">
            <a:avLst/>
          </a:prstGeom>
        </p:spPr>
      </p:pic>
      <p:sp>
        <p:nvSpPr>
          <p:cNvPr id="5" name="TextBox 4">
            <a:extLst>
              <a:ext uri="{FF2B5EF4-FFF2-40B4-BE49-F238E27FC236}">
                <a16:creationId xmlns:a16="http://schemas.microsoft.com/office/drawing/2014/main" id="{A8192F8E-47B4-8D46-B94B-4B3EBE5398C9}"/>
              </a:ext>
            </a:extLst>
          </p:cNvPr>
          <p:cNvSpPr txBox="1"/>
          <p:nvPr/>
        </p:nvSpPr>
        <p:spPr>
          <a:xfrm>
            <a:off x="1661160" y="0"/>
            <a:ext cx="7482840" cy="461665"/>
          </a:xfrm>
          <a:prstGeom prst="rect">
            <a:avLst/>
          </a:prstGeom>
          <a:noFill/>
        </p:spPr>
        <p:txBody>
          <a:bodyPr wrap="square" rtlCol="0">
            <a:spAutoFit/>
          </a:bodyPr>
          <a:lstStyle/>
          <a:p>
            <a:r>
              <a:rPr lang="en-US" sz="1200" dirty="0"/>
              <a:t>Elia Bruni, </a:t>
            </a:r>
            <a:r>
              <a:rPr lang="en-US" sz="1200" dirty="0" err="1"/>
              <a:t>Giang</a:t>
            </a:r>
            <a:r>
              <a:rPr lang="en-US" sz="1200" dirty="0"/>
              <a:t> </a:t>
            </a:r>
            <a:r>
              <a:rPr lang="en-US" sz="1200" dirty="0" err="1"/>
              <a:t>Binh</a:t>
            </a:r>
            <a:r>
              <a:rPr lang="en-US" sz="1200" dirty="0"/>
              <a:t> Tran, Marco </a:t>
            </a:r>
            <a:r>
              <a:rPr lang="en-US" sz="1200" dirty="0" err="1"/>
              <a:t>Baroni</a:t>
            </a:r>
            <a:r>
              <a:rPr lang="en-US" sz="1200" dirty="0"/>
              <a:t> (2011). Distributional semantics from text and images. Proceedings of the GEMS 2011 Workshop on </a:t>
            </a:r>
            <a:r>
              <a:rPr lang="en-US" sz="1200" dirty="0" err="1"/>
              <a:t>GEometrical</a:t>
            </a:r>
            <a:r>
              <a:rPr lang="en-US" sz="1200" dirty="0"/>
              <a:t> Models of Natural Language Semantics</a:t>
            </a:r>
            <a:endParaRPr lang="en-US" sz="1050" dirty="0"/>
          </a:p>
        </p:txBody>
      </p:sp>
    </p:spTree>
    <p:extLst>
      <p:ext uri="{BB962C8B-B14F-4D97-AF65-F5344CB8AC3E}">
        <p14:creationId xmlns:p14="http://schemas.microsoft.com/office/powerpoint/2010/main" val="955247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3F1F-B143-9A4D-AA7E-48E205D0009A}"/>
              </a:ext>
            </a:extLst>
          </p:cNvPr>
          <p:cNvSpPr>
            <a:spLocks noGrp="1"/>
          </p:cNvSpPr>
          <p:nvPr>
            <p:ph type="title"/>
          </p:nvPr>
        </p:nvSpPr>
        <p:spPr/>
        <p:txBody>
          <a:bodyPr/>
          <a:lstStyle/>
          <a:p>
            <a:r>
              <a:rPr lang="en-US" dirty="0"/>
              <a:t>Goal: Grounding</a:t>
            </a:r>
          </a:p>
        </p:txBody>
      </p:sp>
      <p:pic>
        <p:nvPicPr>
          <p:cNvPr id="6" name="Content Placeholder 5">
            <a:extLst>
              <a:ext uri="{FF2B5EF4-FFF2-40B4-BE49-F238E27FC236}">
                <a16:creationId xmlns:a16="http://schemas.microsoft.com/office/drawing/2014/main" id="{93356AD6-5D08-C34F-B57E-1906AD590C10}"/>
              </a:ext>
            </a:extLst>
          </p:cNvPr>
          <p:cNvPicPr>
            <a:picLocks noGrp="1" noChangeAspect="1"/>
          </p:cNvPicPr>
          <p:nvPr>
            <p:ph idx="1"/>
          </p:nvPr>
        </p:nvPicPr>
        <p:blipFill>
          <a:blip r:embed="rId3"/>
          <a:stretch>
            <a:fillRect/>
          </a:stretch>
        </p:blipFill>
        <p:spPr>
          <a:xfrm>
            <a:off x="810418" y="1735830"/>
            <a:ext cx="7038181" cy="4588770"/>
          </a:xfrm>
          <a:prstGeom prst="rect">
            <a:avLst/>
          </a:prstGeom>
        </p:spPr>
      </p:pic>
      <p:sp>
        <p:nvSpPr>
          <p:cNvPr id="5" name="TextBox 4">
            <a:extLst>
              <a:ext uri="{FF2B5EF4-FFF2-40B4-BE49-F238E27FC236}">
                <a16:creationId xmlns:a16="http://schemas.microsoft.com/office/drawing/2014/main" id="{A8192F8E-47B4-8D46-B94B-4B3EBE5398C9}"/>
              </a:ext>
            </a:extLst>
          </p:cNvPr>
          <p:cNvSpPr txBox="1"/>
          <p:nvPr/>
        </p:nvSpPr>
        <p:spPr>
          <a:xfrm>
            <a:off x="1661160" y="0"/>
            <a:ext cx="7482840" cy="461665"/>
          </a:xfrm>
          <a:prstGeom prst="rect">
            <a:avLst/>
          </a:prstGeom>
          <a:noFill/>
        </p:spPr>
        <p:txBody>
          <a:bodyPr wrap="square" rtlCol="0">
            <a:spAutoFit/>
          </a:bodyPr>
          <a:lstStyle/>
          <a:p>
            <a:r>
              <a:rPr lang="en-US" sz="1200" dirty="0"/>
              <a:t>Learning Translations via Images with a Massively Multilingual Image Dataset. John Hewitt*, Daphne Ippolito*, Brendan Callahan, Reno </a:t>
            </a:r>
            <a:r>
              <a:rPr lang="en-US" sz="1200" dirty="0" err="1"/>
              <a:t>Kriz</a:t>
            </a:r>
            <a:r>
              <a:rPr lang="en-US" sz="1200" dirty="0"/>
              <a:t>, Derry Wijaya and Chris </a:t>
            </a:r>
            <a:r>
              <a:rPr lang="en-US" sz="1200" dirty="0" err="1"/>
              <a:t>Callison</a:t>
            </a:r>
            <a:r>
              <a:rPr lang="en-US" sz="1200" dirty="0"/>
              <a:t>-Burch. ACL 2018</a:t>
            </a:r>
            <a:endParaRPr lang="en-US" sz="1050" dirty="0"/>
          </a:p>
        </p:txBody>
      </p:sp>
    </p:spTree>
    <p:extLst>
      <p:ext uri="{BB962C8B-B14F-4D97-AF65-F5344CB8AC3E}">
        <p14:creationId xmlns:p14="http://schemas.microsoft.com/office/powerpoint/2010/main" val="1734669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19A92-1CBE-8B42-8285-B504D500952E}"/>
              </a:ext>
            </a:extLst>
          </p:cNvPr>
          <p:cNvSpPr>
            <a:spLocks noGrp="1"/>
          </p:cNvSpPr>
          <p:nvPr>
            <p:ph type="title"/>
          </p:nvPr>
        </p:nvSpPr>
        <p:spPr/>
        <p:txBody>
          <a:bodyPr/>
          <a:lstStyle/>
          <a:p>
            <a:r>
              <a:rPr lang="en-US" dirty="0"/>
              <a:t>Goal: Logical inference</a:t>
            </a:r>
          </a:p>
        </p:txBody>
      </p:sp>
      <p:sp>
        <p:nvSpPr>
          <p:cNvPr id="3" name="Content Placeholder 2">
            <a:extLst>
              <a:ext uri="{FF2B5EF4-FFF2-40B4-BE49-F238E27FC236}">
                <a16:creationId xmlns:a16="http://schemas.microsoft.com/office/drawing/2014/main" id="{FEA2BCD5-F8BF-054C-84A8-A6DDE2EACE95}"/>
              </a:ext>
            </a:extLst>
          </p:cNvPr>
          <p:cNvSpPr>
            <a:spLocks noGrp="1"/>
          </p:cNvSpPr>
          <p:nvPr>
            <p:ph idx="1"/>
          </p:nvPr>
        </p:nvSpPr>
        <p:spPr/>
        <p:txBody>
          <a:bodyPr/>
          <a:lstStyle/>
          <a:p>
            <a:r>
              <a:rPr lang="en-US" dirty="0"/>
              <a:t>Sentences can express complex thoughts and build change of reasoning.  Logic formalize this.  One goal of semantic models is to support the logical notions of </a:t>
            </a:r>
            <a:r>
              <a:rPr lang="en-US" i="1" dirty="0"/>
              <a:t>truth</a:t>
            </a:r>
            <a:r>
              <a:rPr lang="en-US" dirty="0"/>
              <a:t> and of </a:t>
            </a:r>
            <a:r>
              <a:rPr lang="en-US" i="1" dirty="0"/>
              <a:t>entailment</a:t>
            </a:r>
            <a:r>
              <a:rPr lang="en-US" dirty="0"/>
              <a:t>.</a:t>
            </a:r>
          </a:p>
          <a:p>
            <a:r>
              <a:rPr lang="en-US" dirty="0"/>
              <a:t>Vectors do not have logical structure, but they can be used in a system that computes entailment.  One challenge problem that is proposed for NLU is the task of </a:t>
            </a:r>
            <a:r>
              <a:rPr lang="en-US" i="1" dirty="0"/>
              <a:t>recognizing textual entailment.</a:t>
            </a:r>
            <a:endParaRPr lang="en-US" dirty="0"/>
          </a:p>
        </p:txBody>
      </p:sp>
      <p:sp>
        <p:nvSpPr>
          <p:cNvPr id="5" name="TextBox 4">
            <a:extLst>
              <a:ext uri="{FF2B5EF4-FFF2-40B4-BE49-F238E27FC236}">
                <a16:creationId xmlns:a16="http://schemas.microsoft.com/office/drawing/2014/main" id="{C26AE45F-C36B-9843-BC8B-CCC355401BA7}"/>
              </a:ext>
            </a:extLst>
          </p:cNvPr>
          <p:cNvSpPr txBox="1"/>
          <p:nvPr/>
        </p:nvSpPr>
        <p:spPr>
          <a:xfrm>
            <a:off x="1661160" y="0"/>
            <a:ext cx="7482840" cy="461665"/>
          </a:xfrm>
          <a:prstGeom prst="rect">
            <a:avLst/>
          </a:prstGeom>
          <a:noFill/>
        </p:spPr>
        <p:txBody>
          <a:bodyPr wrap="square" rtlCol="0">
            <a:spAutoFit/>
          </a:bodyPr>
          <a:lstStyle/>
          <a:p>
            <a:r>
              <a:rPr lang="en-US" sz="1200" dirty="0">
                <a:hlinkClick r:id="rId2"/>
              </a:rPr>
              <a:t>Recognizing Textual Entailment: Models and Applications</a:t>
            </a:r>
            <a:r>
              <a:rPr lang="en-US" sz="1200" dirty="0"/>
              <a:t>. </a:t>
            </a:r>
            <a:r>
              <a:rPr lang="en-US" sz="1200" dirty="0" err="1"/>
              <a:t>Ido</a:t>
            </a:r>
            <a:r>
              <a:rPr lang="en-US" sz="1200" dirty="0"/>
              <a:t> Dagan, Dan Roth, Mark Sammons, Fabio Massimo </a:t>
            </a:r>
            <a:r>
              <a:rPr lang="en-US" sz="1200" dirty="0" err="1"/>
              <a:t>Zanzotto</a:t>
            </a:r>
            <a:r>
              <a:rPr lang="en-US" sz="1200" dirty="0"/>
              <a:t>. Synthesis Lectures on Human Language Technologies, 2013.</a:t>
            </a:r>
            <a:endParaRPr lang="en-US" sz="1050" dirty="0"/>
          </a:p>
        </p:txBody>
      </p:sp>
      <p:pic>
        <p:nvPicPr>
          <p:cNvPr id="7" name="Picture 6">
            <a:extLst>
              <a:ext uri="{FF2B5EF4-FFF2-40B4-BE49-F238E27FC236}">
                <a16:creationId xmlns:a16="http://schemas.microsoft.com/office/drawing/2014/main" id="{597E714B-AD9D-2446-B407-1DFEA8130D21}"/>
              </a:ext>
            </a:extLst>
          </p:cNvPr>
          <p:cNvPicPr>
            <a:picLocks noChangeAspect="1"/>
          </p:cNvPicPr>
          <p:nvPr/>
        </p:nvPicPr>
        <p:blipFill>
          <a:blip r:embed="rId3"/>
          <a:stretch>
            <a:fillRect/>
          </a:stretch>
        </p:blipFill>
        <p:spPr>
          <a:xfrm>
            <a:off x="2438400" y="3798647"/>
            <a:ext cx="4114800" cy="2952254"/>
          </a:xfrm>
          <a:prstGeom prst="rect">
            <a:avLst/>
          </a:prstGeom>
        </p:spPr>
      </p:pic>
    </p:spTree>
    <p:extLst>
      <p:ext uri="{BB962C8B-B14F-4D97-AF65-F5344CB8AC3E}">
        <p14:creationId xmlns:p14="http://schemas.microsoft.com/office/powerpoint/2010/main" val="2263967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56BE-3DBB-564E-91FF-5F1BDC676C6D}"/>
              </a:ext>
            </a:extLst>
          </p:cNvPr>
          <p:cNvSpPr>
            <a:spLocks noGrp="1"/>
          </p:cNvSpPr>
          <p:nvPr>
            <p:ph type="title"/>
          </p:nvPr>
        </p:nvSpPr>
        <p:spPr/>
        <p:txBody>
          <a:bodyPr vert="horz" lIns="91440" tIns="45720" rIns="91440" bIns="45720" rtlCol="0" anchor="b">
            <a:normAutofit/>
          </a:bodyPr>
          <a:lstStyle/>
          <a:p>
            <a:r>
              <a:rPr lang="en-US" sz="7400" dirty="0">
                <a:solidFill>
                  <a:schemeClr val="tx1">
                    <a:lumMod val="85000"/>
                    <a:lumOff val="15000"/>
                  </a:schemeClr>
                </a:solidFill>
              </a:rPr>
              <a:t>What can we do with Distributional Semantics?</a:t>
            </a:r>
          </a:p>
        </p:txBody>
      </p:sp>
      <p:sp>
        <p:nvSpPr>
          <p:cNvPr id="6" name="Text Placeholder 5">
            <a:extLst>
              <a:ext uri="{FF2B5EF4-FFF2-40B4-BE49-F238E27FC236}">
                <a16:creationId xmlns:a16="http://schemas.microsoft.com/office/drawing/2014/main" id="{0E09C502-A4AE-F948-A9C0-4AA5CFDB89E5}"/>
              </a:ext>
            </a:extLst>
          </p:cNvPr>
          <p:cNvSpPr>
            <a:spLocks noGrp="1"/>
          </p:cNvSpPr>
          <p:nvPr>
            <p:ph type="body" idx="1"/>
          </p:nvPr>
        </p:nvSpPr>
        <p:spPr/>
        <p:txBody>
          <a:bodyPr/>
          <a:lstStyle/>
          <a:p>
            <a:r>
              <a:rPr lang="en-US" dirty="0"/>
              <a:t>Historical and Socio-linguistics</a:t>
            </a:r>
          </a:p>
        </p:txBody>
      </p:sp>
    </p:spTree>
    <p:extLst>
      <p:ext uri="{BB962C8B-B14F-4D97-AF65-F5344CB8AC3E}">
        <p14:creationId xmlns:p14="http://schemas.microsoft.com/office/powerpoint/2010/main" val="347513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5F1C-9FC8-054F-8A40-DEEA7C0C942F}"/>
              </a:ext>
            </a:extLst>
          </p:cNvPr>
          <p:cNvSpPr>
            <a:spLocks noGrp="1"/>
          </p:cNvSpPr>
          <p:nvPr>
            <p:ph type="title"/>
          </p:nvPr>
        </p:nvSpPr>
        <p:spPr/>
        <p:txBody>
          <a:bodyPr/>
          <a:lstStyle/>
          <a:p>
            <a:r>
              <a:rPr lang="en-US" dirty="0"/>
              <a:t>Goal: Context Dependence</a:t>
            </a:r>
          </a:p>
        </p:txBody>
      </p:sp>
      <p:sp>
        <p:nvSpPr>
          <p:cNvPr id="3" name="Content Placeholder 2">
            <a:extLst>
              <a:ext uri="{FF2B5EF4-FFF2-40B4-BE49-F238E27FC236}">
                <a16:creationId xmlns:a16="http://schemas.microsoft.com/office/drawing/2014/main" id="{4C0C56FD-F505-2445-9FD1-364E25F407E8}"/>
              </a:ext>
            </a:extLst>
          </p:cNvPr>
          <p:cNvSpPr>
            <a:spLocks noGrp="1"/>
          </p:cNvSpPr>
          <p:nvPr>
            <p:ph idx="1"/>
          </p:nvPr>
        </p:nvSpPr>
        <p:spPr/>
        <p:txBody>
          <a:bodyPr/>
          <a:lstStyle/>
          <a:p>
            <a:r>
              <a:rPr lang="en-US" dirty="0"/>
              <a:t>One goal of a semantic model is to capture how meaning depends on context.  For example, a </a:t>
            </a:r>
            <a:r>
              <a:rPr lang="en-US" i="1" dirty="0"/>
              <a:t>small elephant </a:t>
            </a:r>
            <a:r>
              <a:rPr lang="en-US" dirty="0"/>
              <a:t>is not a </a:t>
            </a:r>
            <a:r>
              <a:rPr lang="en-US" i="1" dirty="0"/>
              <a:t>small animal</a:t>
            </a:r>
            <a:r>
              <a:rPr lang="en-US" dirty="0"/>
              <a:t>, but a </a:t>
            </a:r>
            <a:r>
              <a:rPr lang="en-US" i="1" dirty="0"/>
              <a:t>large ant</a:t>
            </a:r>
            <a:r>
              <a:rPr lang="en-US" dirty="0"/>
              <a:t> is.  The meanings of </a:t>
            </a:r>
            <a:r>
              <a:rPr lang="en-US" i="1" dirty="0"/>
              <a:t>small</a:t>
            </a:r>
            <a:r>
              <a:rPr lang="en-US" dirty="0"/>
              <a:t> and </a:t>
            </a:r>
            <a:r>
              <a:rPr lang="en-US" i="1" dirty="0"/>
              <a:t>large</a:t>
            </a:r>
            <a:r>
              <a:rPr lang="en-US" dirty="0"/>
              <a:t> depend on the nouns that they modify. </a:t>
            </a:r>
          </a:p>
          <a:p>
            <a:r>
              <a:rPr lang="en-US" dirty="0"/>
              <a:t>Similarly performing word sense disambiguation requires understanding how a word is used in context.</a:t>
            </a:r>
          </a:p>
          <a:p>
            <a:r>
              <a:rPr lang="en-US" i="1" dirty="0"/>
              <a:t>The KGB planted a </a:t>
            </a:r>
            <a:r>
              <a:rPr lang="en-US" b="1" i="1" dirty="0"/>
              <a:t>bug</a:t>
            </a:r>
            <a:r>
              <a:rPr lang="en-US" i="1" dirty="0"/>
              <a:t> in the Oval Office.</a:t>
            </a:r>
          </a:p>
          <a:p>
            <a:r>
              <a:rPr lang="en-US" i="1" dirty="0"/>
              <a:t>I found a </a:t>
            </a:r>
            <a:r>
              <a:rPr lang="en-US" b="1" i="1" dirty="0"/>
              <a:t>bug </a:t>
            </a:r>
            <a:r>
              <a:rPr lang="en-US" i="1" dirty="0"/>
              <a:t>swimming in my soup.  </a:t>
            </a:r>
          </a:p>
          <a:p>
            <a:r>
              <a:rPr lang="en-US" dirty="0"/>
              <a:t>Recent large language models like </a:t>
            </a:r>
            <a:r>
              <a:rPr lang="en-US" dirty="0" err="1"/>
              <a:t>ELMo</a:t>
            </a:r>
            <a:r>
              <a:rPr lang="en-US" dirty="0"/>
              <a:t> and BERT create different vectors for words depending on the sentences that they appear in.</a:t>
            </a:r>
          </a:p>
        </p:txBody>
      </p:sp>
    </p:spTree>
    <p:extLst>
      <p:ext uri="{BB962C8B-B14F-4D97-AF65-F5344CB8AC3E}">
        <p14:creationId xmlns:p14="http://schemas.microsoft.com/office/powerpoint/2010/main" val="1428000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1143-0D6F-254E-878F-A05257FA2540}"/>
              </a:ext>
            </a:extLst>
          </p:cNvPr>
          <p:cNvSpPr>
            <a:spLocks noGrp="1"/>
          </p:cNvSpPr>
          <p:nvPr>
            <p:ph type="title"/>
          </p:nvPr>
        </p:nvSpPr>
        <p:spPr/>
        <p:txBody>
          <a:bodyPr/>
          <a:lstStyle/>
          <a:p>
            <a:r>
              <a:rPr lang="en-US" dirty="0"/>
              <a:t>A semantic model should </a:t>
            </a:r>
          </a:p>
        </p:txBody>
      </p:sp>
      <p:sp>
        <p:nvSpPr>
          <p:cNvPr id="3" name="Content Placeholder 2">
            <a:extLst>
              <a:ext uri="{FF2B5EF4-FFF2-40B4-BE49-F238E27FC236}">
                <a16:creationId xmlns:a16="http://schemas.microsoft.com/office/drawing/2014/main" id="{669FEB64-FCF7-D748-961F-D71DDD8D5C2D}"/>
              </a:ext>
            </a:extLst>
          </p:cNvPr>
          <p:cNvSpPr>
            <a:spLocks noGrp="1"/>
          </p:cNvSpPr>
          <p:nvPr>
            <p:ph idx="1"/>
          </p:nvPr>
        </p:nvSpPr>
        <p:spPr>
          <a:xfrm>
            <a:off x="822959" y="1845734"/>
            <a:ext cx="7543801" cy="4402666"/>
          </a:xfrm>
        </p:spPr>
        <p:txBody>
          <a:bodyPr>
            <a:normAutofit/>
          </a:bodyPr>
          <a:lstStyle/>
          <a:p>
            <a:pPr marL="457200" indent="-457200">
              <a:buFont typeface="+mj-lt"/>
              <a:buAutoNum type="arabicPeriod"/>
            </a:pPr>
            <a:r>
              <a:rPr lang="en-US" dirty="0">
                <a:solidFill>
                  <a:schemeClr val="tx1"/>
                </a:solidFill>
              </a:rPr>
              <a:t>Handle words with multiple senses (polysemy) and encode relationships like hyponym between words/word senses</a:t>
            </a:r>
          </a:p>
          <a:p>
            <a:pPr marL="457200" indent="-457200">
              <a:buFont typeface="+mj-lt"/>
              <a:buAutoNum type="arabicPeriod"/>
            </a:pPr>
            <a:r>
              <a:rPr lang="en-US" dirty="0">
                <a:solidFill>
                  <a:schemeClr val="tx1"/>
                </a:solidFill>
              </a:rPr>
              <a:t>Robustly handle vagueness (situations when it is unclear whether an entity is a referent of a concept)</a:t>
            </a:r>
          </a:p>
          <a:p>
            <a:pPr marL="457200" indent="-457200">
              <a:buFont typeface="+mj-lt"/>
              <a:buAutoNum type="arabicPeriod"/>
            </a:pPr>
            <a:r>
              <a:rPr lang="en-US" dirty="0">
                <a:solidFill>
                  <a:schemeClr val="tx1"/>
                </a:solidFill>
              </a:rPr>
              <a:t>Should be able to be combined word representations to encode the meanings of sentences (compositionally) </a:t>
            </a:r>
          </a:p>
          <a:p>
            <a:pPr marL="457200" indent="-457200">
              <a:buFont typeface="+mj-lt"/>
              <a:buAutoNum type="arabicPeriod"/>
            </a:pPr>
            <a:r>
              <a:rPr lang="en-US" dirty="0">
                <a:solidFill>
                  <a:schemeClr val="tx1"/>
                </a:solidFill>
              </a:rPr>
              <a:t>Capture how word meaning depends on context. </a:t>
            </a:r>
          </a:p>
          <a:p>
            <a:pPr marL="457200" indent="-457200">
              <a:buFont typeface="+mj-lt"/>
              <a:buAutoNum type="arabicPeriod"/>
            </a:pPr>
            <a:r>
              <a:rPr lang="en-US" dirty="0">
                <a:solidFill>
                  <a:schemeClr val="tx1"/>
                </a:solidFill>
              </a:rPr>
              <a:t>Support logical notions of truth and entailment</a:t>
            </a:r>
          </a:p>
          <a:p>
            <a:pPr marL="457200" indent="-457200">
              <a:buFont typeface="+mj-lt"/>
              <a:buAutoNum type="arabicPeriod"/>
            </a:pPr>
            <a:r>
              <a:rPr lang="en-US" dirty="0">
                <a:solidFill>
                  <a:schemeClr val="tx1"/>
                </a:solidFill>
              </a:rPr>
              <a:t>Generalize to new situations (connecting concepts and referents)</a:t>
            </a:r>
          </a:p>
          <a:p>
            <a:pPr marL="457200" indent="-457200">
              <a:buFont typeface="+mj-lt"/>
              <a:buAutoNum type="arabicPeriod"/>
            </a:pPr>
            <a:r>
              <a:rPr lang="en-US" dirty="0">
                <a:solidFill>
                  <a:schemeClr val="tx1"/>
                </a:solidFill>
              </a:rPr>
              <a:t>Capture how language relates to the world via sensory perception (grounding)</a:t>
            </a:r>
          </a:p>
          <a:p>
            <a:pPr marL="457200" indent="-457200">
              <a:buFont typeface="+mj-lt"/>
              <a:buAutoNum type="arabicPeriod"/>
            </a:pPr>
            <a:endParaRPr lang="en-US" dirty="0">
              <a:solidFill>
                <a:schemeClr val="tx1"/>
              </a:solidFill>
            </a:endParaRPr>
          </a:p>
          <a:p>
            <a:endParaRPr lang="en-US" dirty="0"/>
          </a:p>
          <a:p>
            <a:endParaRPr lang="en-US" dirty="0"/>
          </a:p>
        </p:txBody>
      </p:sp>
    </p:spTree>
    <p:extLst>
      <p:ext uri="{BB962C8B-B14F-4D97-AF65-F5344CB8AC3E}">
        <p14:creationId xmlns:p14="http://schemas.microsoft.com/office/powerpoint/2010/main" val="217343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9304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6</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460447" y="4813638"/>
            <a:ext cx="973337" cy="730003"/>
          </a:xfrm>
          <a:prstGeom prst="rect">
            <a:avLst/>
          </a:prstGeom>
          <a:ln w="12700">
            <a:miter lim="400000"/>
          </a:ln>
        </p:spPr>
      </p:pic>
      <p:pic>
        <p:nvPicPr>
          <p:cNvPr id="107" name="open-book.jpg"/>
          <p:cNvPicPr/>
          <p:nvPr/>
        </p:nvPicPr>
        <p:blipFill>
          <a:blip r:embed="rId4"/>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5"/>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9</a:t>
            </a:fld>
            <a:endParaRPr sz="984"/>
          </a:p>
        </p:txBody>
      </p:sp>
      <p:pic>
        <p:nvPicPr>
          <p:cNvPr id="294" name="pasted-image.png"/>
          <p:cNvPicPr/>
          <p:nvPr/>
        </p:nvPicPr>
        <p:blipFill>
          <a:blip r:embed="rId3"/>
          <a:stretch>
            <a:fillRect/>
          </a:stretch>
        </p:blipFill>
        <p:spPr>
          <a:xfrm>
            <a:off x="1905000" y="1708027"/>
            <a:ext cx="5009213" cy="3289548"/>
          </a:xfrm>
          <a:prstGeom prst="rect">
            <a:avLst/>
          </a:prstGeom>
          <a:ln w="12700">
            <a:miter lim="400000"/>
          </a:ln>
        </p:spPr>
      </p:pic>
      <p:sp>
        <p:nvSpPr>
          <p:cNvPr id="8" name="Title 1"/>
          <p:cNvSpPr>
            <a:spLocks noGrp="1"/>
          </p:cNvSpPr>
          <p:nvPr>
            <p:ph type="title"/>
          </p:nvPr>
        </p:nvSpPr>
        <p:spPr>
          <a:xfrm>
            <a:off x="403234"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4925396"/>
            <a:ext cx="5006789" cy="2008803"/>
          </a:xfrm>
          <a:prstGeom prst="rect">
            <a:avLst/>
          </a:prstGeom>
        </p:spPr>
      </p:pic>
    </p:spTree>
    <p:extLst>
      <p:ext uri="{BB962C8B-B14F-4D97-AF65-F5344CB8AC3E}">
        <p14:creationId xmlns:p14="http://schemas.microsoft.com/office/powerpoint/2010/main" val="2239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5312</Words>
  <Application>Microsoft Macintosh PowerPoint</Application>
  <PresentationFormat>On-screen Show (4:3)</PresentationFormat>
  <Paragraphs>300</Paragraphs>
  <Slides>41</Slides>
  <Notes>21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Helvetica Light</vt:lpstr>
      <vt:lpstr>Times</vt:lpstr>
      <vt:lpstr>Retrospect</vt:lpstr>
      <vt:lpstr>CIS 530: Vector Semantics part 3</vt:lpstr>
      <vt:lpstr>Reminders</vt:lpstr>
      <vt:lpstr>Recap: Vector Semantics</vt:lpstr>
      <vt:lpstr>What can we do with Distributional Semantics?</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What should a semantic model be able to do?</vt:lpstr>
      <vt:lpstr>Goal: Word Sense </vt:lpstr>
      <vt:lpstr>Goal: Word Sense</vt:lpstr>
      <vt:lpstr>Goal: Word Sense</vt:lpstr>
      <vt:lpstr>Goal: Word Sense</vt:lpstr>
      <vt:lpstr>Goal: Hypernomy</vt:lpstr>
      <vt:lpstr>Goal: Hypernomy</vt:lpstr>
      <vt:lpstr>Goal: Hypernomy</vt:lpstr>
      <vt:lpstr>Goal: Hypernomy</vt:lpstr>
      <vt:lpstr>Goal: Compositionality</vt:lpstr>
      <vt:lpstr>Goal: Compositionality</vt:lpstr>
      <vt:lpstr>PowerPoint Presentation</vt:lpstr>
      <vt:lpstr>Goal: Compositionality</vt:lpstr>
      <vt:lpstr>Goal: Grounding</vt:lpstr>
      <vt:lpstr>Goal: Grounding</vt:lpstr>
      <vt:lpstr>Goal: Grounding</vt:lpstr>
      <vt:lpstr>Goal: Grounding</vt:lpstr>
      <vt:lpstr>Goal: Grounding</vt:lpstr>
      <vt:lpstr>Goal: Logical inference</vt:lpstr>
      <vt:lpstr>Goal: Context Dependence</vt:lpstr>
      <vt:lpstr>A semantic model should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Vector Semantics part 3</dc:title>
  <dc:creator>Callison-Burch, Christopher</dc:creator>
  <cp:lastModifiedBy>Callison-Burch, Christopher</cp:lastModifiedBy>
  <cp:revision>44</cp:revision>
  <dcterms:created xsi:type="dcterms:W3CDTF">2020-02-10T16:52:52Z</dcterms:created>
  <dcterms:modified xsi:type="dcterms:W3CDTF">2020-02-10T18:17:55Z</dcterms:modified>
</cp:coreProperties>
</file>